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72"/>
  </p:notesMasterIdLst>
  <p:handoutMasterIdLst>
    <p:handoutMasterId r:id="rId73"/>
  </p:handoutMasterIdLst>
  <p:sldIdLst>
    <p:sldId id="678" r:id="rId2"/>
    <p:sldId id="635" r:id="rId3"/>
    <p:sldId id="637" r:id="rId4"/>
    <p:sldId id="606" r:id="rId5"/>
    <p:sldId id="607" r:id="rId6"/>
    <p:sldId id="495" r:id="rId7"/>
    <p:sldId id="663" r:id="rId8"/>
    <p:sldId id="567" r:id="rId9"/>
    <p:sldId id="572" r:id="rId10"/>
    <p:sldId id="602" r:id="rId11"/>
    <p:sldId id="664" r:id="rId12"/>
    <p:sldId id="570" r:id="rId13"/>
    <p:sldId id="568" r:id="rId14"/>
    <p:sldId id="569" r:id="rId15"/>
    <p:sldId id="571" r:id="rId16"/>
    <p:sldId id="668" r:id="rId17"/>
    <p:sldId id="666" r:id="rId18"/>
    <p:sldId id="667" r:id="rId19"/>
    <p:sldId id="496" r:id="rId20"/>
    <p:sldId id="669" r:id="rId21"/>
    <p:sldId id="674" r:id="rId22"/>
    <p:sldId id="611" r:id="rId23"/>
    <p:sldId id="414" r:id="rId24"/>
    <p:sldId id="416" r:id="rId25"/>
    <p:sldId id="417" r:id="rId26"/>
    <p:sldId id="500" r:id="rId27"/>
    <p:sldId id="501" r:id="rId28"/>
    <p:sldId id="502" r:id="rId29"/>
    <p:sldId id="596" r:id="rId30"/>
    <p:sldId id="595" r:id="rId31"/>
    <p:sldId id="575" r:id="rId32"/>
    <p:sldId id="639" r:id="rId33"/>
    <p:sldId id="418" r:id="rId34"/>
    <p:sldId id="419" r:id="rId35"/>
    <p:sldId id="420" r:id="rId36"/>
    <p:sldId id="640" r:id="rId37"/>
    <p:sldId id="497" r:id="rId38"/>
    <p:sldId id="576" r:id="rId39"/>
    <p:sldId id="641" r:id="rId40"/>
    <p:sldId id="560" r:id="rId41"/>
    <p:sldId id="675" r:id="rId42"/>
    <p:sldId id="670" r:id="rId43"/>
    <p:sldId id="658" r:id="rId44"/>
    <p:sldId id="672" r:id="rId45"/>
    <p:sldId id="599" r:id="rId46"/>
    <p:sldId id="600" r:id="rId47"/>
    <p:sldId id="601" r:id="rId48"/>
    <p:sldId id="659" r:id="rId49"/>
    <p:sldId id="660" r:id="rId50"/>
    <p:sldId id="661" r:id="rId51"/>
    <p:sldId id="662" r:id="rId52"/>
    <p:sldId id="643" r:id="rId53"/>
    <p:sldId id="646" r:id="rId54"/>
    <p:sldId id="647" r:id="rId55"/>
    <p:sldId id="648" r:id="rId56"/>
    <p:sldId id="649" r:id="rId57"/>
    <p:sldId id="657" r:id="rId58"/>
    <p:sldId id="650" r:id="rId59"/>
    <p:sldId id="651" r:id="rId60"/>
    <p:sldId id="612" r:id="rId61"/>
    <p:sldId id="653" r:id="rId62"/>
    <p:sldId id="671" r:id="rId63"/>
    <p:sldId id="654" r:id="rId64"/>
    <p:sldId id="561" r:id="rId65"/>
    <p:sldId id="613" r:id="rId66"/>
    <p:sldId id="614" r:id="rId67"/>
    <p:sldId id="562" r:id="rId68"/>
    <p:sldId id="563" r:id="rId69"/>
    <p:sldId id="645" r:id="rId70"/>
    <p:sldId id="680" r:id="rId71"/>
  </p:sldIdLst>
  <p:sldSz cx="9144000" cy="6858000" type="screen4x3"/>
  <p:notesSz cx="6781800" cy="9926638"/>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FFFF66"/>
    <a:srgbClr val="9966FF"/>
    <a:srgbClr val="00CCFF"/>
    <a:srgbClr val="990099"/>
    <a:srgbClr val="333399"/>
    <a:srgbClr val="33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04" autoAdjust="0"/>
    <p:restoredTop sz="86346" autoAdjust="0"/>
  </p:normalViewPr>
  <p:slideViewPr>
    <p:cSldViewPr>
      <p:cViewPr varScale="1">
        <p:scale>
          <a:sx n="90" d="100"/>
          <a:sy n="90" d="100"/>
        </p:scale>
        <p:origin x="1316" y="84"/>
      </p:cViewPr>
      <p:guideLst>
        <p:guide orient="horz" pos="2160"/>
        <p:guide pos="2880"/>
      </p:guideLst>
    </p:cSldViewPr>
  </p:slideViewPr>
  <p:outlineViewPr>
    <p:cViewPr>
      <p:scale>
        <a:sx n="33" d="100"/>
        <a:sy n="33" d="100"/>
      </p:scale>
      <p:origin x="114" y="1117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 Id="rId4"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38.wmf"/><Relationship Id="rId4" Type="http://schemas.openxmlformats.org/officeDocument/2006/relationships/image" Target="../media/image5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58.wmf"/><Relationship Id="rId1" Type="http://schemas.openxmlformats.org/officeDocument/2006/relationships/image" Target="../media/image60.wmf"/><Relationship Id="rId5" Type="http://schemas.openxmlformats.org/officeDocument/2006/relationships/image" Target="../media/image62.wmf"/><Relationship Id="rId4"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59.wmf"/><Relationship Id="rId1"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image" Target="../media/image85.png"/></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5" Type="http://schemas.openxmlformats.org/officeDocument/2006/relationships/image" Target="../media/image24.wmf"/><Relationship Id="rId4" Type="http://schemas.openxmlformats.org/officeDocument/2006/relationships/image" Target="../media/image2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43.wmf"/><Relationship Id="rId4"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54.wmf"/><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kumimoji="1" sz="1200" smtClean="0">
                <a:latin typeface="Times New Roman" pitchFamily="18" charset="0"/>
              </a:defRPr>
            </a:lvl1pPr>
          </a:lstStyle>
          <a:p>
            <a:pPr>
              <a:defRPr/>
            </a:pPr>
            <a:endParaRPr lang="zh-CN" altLang="en-US"/>
          </a:p>
        </p:txBody>
      </p:sp>
      <p:sp>
        <p:nvSpPr>
          <p:cNvPr id="162819" name="Rectangle 3"/>
          <p:cNvSpPr>
            <a:spLocks noGrp="1" noChangeArrowheads="1"/>
          </p:cNvSpPr>
          <p:nvPr>
            <p:ph type="dt" sz="quarter" idx="1"/>
          </p:nvPr>
        </p:nvSpPr>
        <p:spPr bwMode="auto">
          <a:xfrm>
            <a:off x="384175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kumimoji="1" sz="1200" smtClean="0">
                <a:latin typeface="Times New Roman" pitchFamily="18" charset="0"/>
              </a:defRPr>
            </a:lvl1pPr>
          </a:lstStyle>
          <a:p>
            <a:pPr>
              <a:defRPr/>
            </a:pPr>
            <a:fld id="{A0E9DDF1-99C9-49AF-8CDF-F4FD41D5FEAD}" type="datetimeFigureOut">
              <a:rPr lang="zh-CN" altLang="en-US"/>
              <a:pPr>
                <a:defRPr/>
              </a:pPr>
              <a:t>2019-4-18</a:t>
            </a:fld>
            <a:endParaRPr lang="en-US" altLang="zh-CN"/>
          </a:p>
        </p:txBody>
      </p:sp>
      <p:sp>
        <p:nvSpPr>
          <p:cNvPr id="162820" name="Rectangle 4"/>
          <p:cNvSpPr>
            <a:spLocks noGrp="1" noChangeArrowheads="1"/>
          </p:cNvSpPr>
          <p:nvPr>
            <p:ph type="ftr" sz="quarter" idx="2"/>
          </p:nvPr>
        </p:nvSpPr>
        <p:spPr bwMode="auto">
          <a:xfrm>
            <a:off x="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kumimoji="1" sz="1200" smtClean="0">
                <a:latin typeface="Times New Roman" pitchFamily="18" charset="0"/>
              </a:defRPr>
            </a:lvl1pPr>
          </a:lstStyle>
          <a:p>
            <a:pPr>
              <a:defRPr/>
            </a:pPr>
            <a:endParaRPr lang="en-US" altLang="zh-CN"/>
          </a:p>
        </p:txBody>
      </p:sp>
      <p:sp>
        <p:nvSpPr>
          <p:cNvPr id="162821" name="Rectangle 5"/>
          <p:cNvSpPr>
            <a:spLocks noGrp="1" noChangeArrowheads="1"/>
          </p:cNvSpPr>
          <p:nvPr>
            <p:ph type="sldNum" sz="quarter" idx="3"/>
          </p:nvPr>
        </p:nvSpPr>
        <p:spPr bwMode="auto">
          <a:xfrm>
            <a:off x="384175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kumimoji="1" sz="1200" smtClean="0">
                <a:latin typeface="Times New Roman" pitchFamily="18" charset="0"/>
              </a:defRPr>
            </a:lvl1pPr>
          </a:lstStyle>
          <a:p>
            <a:pPr>
              <a:defRPr/>
            </a:pPr>
            <a:fld id="{3BF1A240-3AB5-4BF3-A7B5-FB4F54FF9B1C}" type="slidenum">
              <a:rPr lang="zh-CN" altLang="en-US"/>
              <a:pPr>
                <a:defRPr/>
              </a:pPr>
              <a:t>‹#›</a:t>
            </a:fld>
            <a:endParaRPr lang="en-US" altLang="zh-CN"/>
          </a:p>
        </p:txBody>
      </p:sp>
    </p:spTree>
    <p:extLst>
      <p:ext uri="{BB962C8B-B14F-4D97-AF65-F5344CB8AC3E}">
        <p14:creationId xmlns:p14="http://schemas.microsoft.com/office/powerpoint/2010/main" val="3933876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77827" name="Rectangle 3"/>
          <p:cNvSpPr>
            <a:spLocks noGrp="1" noChangeArrowheads="1"/>
          </p:cNvSpPr>
          <p:nvPr>
            <p:ph type="dt" idx="1"/>
          </p:nvPr>
        </p:nvSpPr>
        <p:spPr bwMode="auto">
          <a:xfrm>
            <a:off x="384175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pPr>
              <a:defRPr/>
            </a:pPr>
            <a:endParaRPr lang="en-US" altLang="zh-CN"/>
          </a:p>
        </p:txBody>
      </p:sp>
      <p:sp>
        <p:nvSpPr>
          <p:cNvPr id="103428" name="Rectangle 4"/>
          <p:cNvSpPr>
            <a:spLocks noGrp="1" noRot="1" noChangeAspect="1" noChangeArrowheads="1" noTextEdit="1"/>
          </p:cNvSpPr>
          <p:nvPr>
            <p:ph type="sldImg" idx="2"/>
          </p:nvPr>
        </p:nvSpPr>
        <p:spPr bwMode="auto">
          <a:xfrm>
            <a:off x="909638" y="744538"/>
            <a:ext cx="4964112" cy="3722687"/>
          </a:xfrm>
          <a:prstGeom prst="rect">
            <a:avLst/>
          </a:prstGeom>
          <a:noFill/>
          <a:ln w="9525">
            <a:solidFill>
              <a:srgbClr val="000000"/>
            </a:solidFill>
            <a:miter lim="800000"/>
            <a:headEnd/>
            <a:tailEnd/>
          </a:ln>
        </p:spPr>
      </p:sp>
      <p:sp>
        <p:nvSpPr>
          <p:cNvPr id="77829" name="Rectangle 5"/>
          <p:cNvSpPr>
            <a:spLocks noGrp="1" noChangeArrowheads="1"/>
          </p:cNvSpPr>
          <p:nvPr>
            <p:ph type="body" sz="quarter" idx="3"/>
          </p:nvPr>
        </p:nvSpPr>
        <p:spPr bwMode="auto">
          <a:xfrm>
            <a:off x="677863" y="4714875"/>
            <a:ext cx="54260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7830" name="Rectangle 6"/>
          <p:cNvSpPr>
            <a:spLocks noGrp="1" noChangeArrowheads="1"/>
          </p:cNvSpPr>
          <p:nvPr>
            <p:ph type="ftr" sz="quarter" idx="4"/>
          </p:nvPr>
        </p:nvSpPr>
        <p:spPr bwMode="auto">
          <a:xfrm>
            <a:off x="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77831" name="Rectangle 7"/>
          <p:cNvSpPr>
            <a:spLocks noGrp="1" noChangeArrowheads="1"/>
          </p:cNvSpPr>
          <p:nvPr>
            <p:ph type="sldNum" sz="quarter" idx="5"/>
          </p:nvPr>
        </p:nvSpPr>
        <p:spPr bwMode="auto">
          <a:xfrm>
            <a:off x="384175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pPr>
              <a:defRPr/>
            </a:pPr>
            <a:fld id="{6F9BF837-D125-4CAE-AB9E-A620A4722173}" type="slidenum">
              <a:rPr lang="en-US" altLang="zh-CN"/>
              <a:pPr>
                <a:defRPr/>
              </a:pPr>
              <a:t>‹#›</a:t>
            </a:fld>
            <a:endParaRPr lang="en-US" altLang="zh-CN"/>
          </a:p>
        </p:txBody>
      </p:sp>
    </p:spTree>
    <p:extLst>
      <p:ext uri="{BB962C8B-B14F-4D97-AF65-F5344CB8AC3E}">
        <p14:creationId xmlns:p14="http://schemas.microsoft.com/office/powerpoint/2010/main" val="3847346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p:spPr>
        <p:txBody>
          <a:bodyPr/>
          <a:lstStyle/>
          <a:p>
            <a:pPr eaLnBrk="1" hangingPunct="1"/>
            <a:endParaRPr lang="zh-CN" altLang="en-US" smtClean="0"/>
          </a:p>
        </p:txBody>
      </p:sp>
      <p:sp>
        <p:nvSpPr>
          <p:cNvPr id="105476" name="灯片编号占位符 3"/>
          <p:cNvSpPr>
            <a:spLocks noGrp="1"/>
          </p:cNvSpPr>
          <p:nvPr>
            <p:ph type="sldNum" sz="quarter" idx="5"/>
          </p:nvPr>
        </p:nvSpPr>
        <p:spPr>
          <a:noFill/>
        </p:spPr>
        <p:txBody>
          <a:bodyPr/>
          <a:lstStyle/>
          <a:p>
            <a:fld id="{A703573B-8481-4A7D-BBAE-50542ED02498}" type="slidenum">
              <a:rPr lang="en-US" altLang="zh-CN" smtClean="0"/>
              <a:pPr/>
              <a:t>2</a:t>
            </a:fld>
            <a:endParaRPr lang="en-US" altLang="zh-CN" smtClean="0"/>
          </a:p>
        </p:txBody>
      </p:sp>
    </p:spTree>
    <p:extLst>
      <p:ext uri="{BB962C8B-B14F-4D97-AF65-F5344CB8AC3E}">
        <p14:creationId xmlns:p14="http://schemas.microsoft.com/office/powerpoint/2010/main" val="3748927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级数是数列的求和，一些离散的量加在一起，用于周期性函数。</a:t>
            </a:r>
            <a:br>
              <a:rPr lang="zh-CN" altLang="en-US" dirty="0" smtClean="0"/>
            </a:br>
            <a:r>
              <a:rPr lang="zh-CN" altLang="en-US" dirty="0" smtClean="0"/>
              <a:t>傅里叶变换是积分，应用于非周期性函数，相当于把周期看作无穷大。由于周期作为分母出现，本来离散的量就变连续了，故而用积分。</a:t>
            </a:r>
          </a:p>
          <a:p>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23</a:t>
            </a:fld>
            <a:endParaRPr lang="en-US" altLang="zh-CN"/>
          </a:p>
        </p:txBody>
      </p:sp>
    </p:spTree>
    <p:extLst>
      <p:ext uri="{BB962C8B-B14F-4D97-AF65-F5344CB8AC3E}">
        <p14:creationId xmlns:p14="http://schemas.microsoft.com/office/powerpoint/2010/main" val="3796703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周期性连续信号</a:t>
            </a:r>
            <a:r>
              <a:rPr lang="en-US" altLang="zh-CN" dirty="0" smtClean="0"/>
              <a:t>x(t)</a:t>
            </a:r>
            <a:r>
              <a:rPr lang="zh-CN" altLang="en-US" dirty="0" smtClean="0"/>
              <a:t>的频谱可表示为离散的非周期序列</a:t>
            </a:r>
            <a:r>
              <a:rPr lang="en-US" altLang="zh-CN" dirty="0" err="1" smtClean="0"/>
              <a:t>Xn</a:t>
            </a:r>
            <a:r>
              <a:rPr lang="en-US" altLang="zh-CN" dirty="0" smtClean="0"/>
              <a:t>,</a:t>
            </a:r>
            <a:r>
              <a:rPr lang="zh-CN" altLang="en-US" dirty="0" smtClean="0"/>
              <a:t>它的幅度频谱的平方│</a:t>
            </a:r>
            <a:r>
              <a:rPr lang="en-US" altLang="zh-CN" dirty="0" smtClean="0"/>
              <a:t>Xn│2</a:t>
            </a:r>
            <a:r>
              <a:rPr lang="zh-CN" altLang="en-US" dirty="0" smtClean="0"/>
              <a:t>所排成的序列，就被称之为该周期信号的“功率谱”。即能量谱。</a:t>
            </a:r>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24</a:t>
            </a:fld>
            <a:endParaRPr lang="en-US" altLang="zh-CN"/>
          </a:p>
        </p:txBody>
      </p:sp>
    </p:spTree>
    <p:extLst>
      <p:ext uri="{BB962C8B-B14F-4D97-AF65-F5344CB8AC3E}">
        <p14:creationId xmlns:p14="http://schemas.microsoft.com/office/powerpoint/2010/main" val="1842276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p:spPr>
        <p:txBody>
          <a:bodyPr/>
          <a:lstStyle/>
          <a:p>
            <a:pPr eaLnBrk="1" hangingPunct="1"/>
            <a:endParaRPr lang="zh-CN" altLang="en-US" smtClean="0"/>
          </a:p>
        </p:txBody>
      </p:sp>
      <p:sp>
        <p:nvSpPr>
          <p:cNvPr id="105476" name="灯片编号占位符 3"/>
          <p:cNvSpPr>
            <a:spLocks noGrp="1"/>
          </p:cNvSpPr>
          <p:nvPr>
            <p:ph type="sldNum" sz="quarter" idx="5"/>
          </p:nvPr>
        </p:nvSpPr>
        <p:spPr>
          <a:noFill/>
        </p:spPr>
        <p:txBody>
          <a:bodyPr/>
          <a:lstStyle/>
          <a:p>
            <a:fld id="{A703573B-8481-4A7D-BBAE-50542ED02498}" type="slidenum">
              <a:rPr lang="en-US" altLang="zh-CN" smtClean="0"/>
              <a:pPr/>
              <a:t>32</a:t>
            </a:fld>
            <a:endParaRPr lang="en-US" altLang="zh-CN" smtClean="0"/>
          </a:p>
        </p:txBody>
      </p:sp>
    </p:spTree>
    <p:extLst>
      <p:ext uri="{BB962C8B-B14F-4D97-AF65-F5344CB8AC3E}">
        <p14:creationId xmlns:p14="http://schemas.microsoft.com/office/powerpoint/2010/main" val="21046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dirty="0" smtClean="0">
                <a:solidFill>
                  <a:srgbClr val="0000FF"/>
                </a:solidFill>
                <a:latin typeface="Times New Roman" pitchFamily="18" charset="0"/>
                <a:cs typeface="Times New Roman" pitchFamily="18" charset="0"/>
              </a:rPr>
              <a:t>傅里叶谱</a:t>
            </a:r>
            <a:r>
              <a:rPr lang="en-US" altLang="zh-CN" b="1" dirty="0" smtClean="0">
                <a:solidFill>
                  <a:srgbClr val="0000FF"/>
                </a:solidFill>
                <a:latin typeface="Times New Roman" pitchFamily="18" charset="0"/>
                <a:cs typeface="Times New Roman" pitchFamily="18" charset="0"/>
              </a:rPr>
              <a:t>=</a:t>
            </a:r>
            <a:r>
              <a:rPr lang="zh-CN" altLang="en-US" b="1" dirty="0" smtClean="0">
                <a:solidFill>
                  <a:srgbClr val="0000FF"/>
                </a:solidFill>
              </a:rPr>
              <a:t>幅度谱</a:t>
            </a:r>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33</a:t>
            </a:fld>
            <a:endParaRPr lang="en-US" altLang="zh-CN"/>
          </a:p>
        </p:txBody>
      </p:sp>
    </p:spTree>
    <p:extLst>
      <p:ext uri="{BB962C8B-B14F-4D97-AF65-F5344CB8AC3E}">
        <p14:creationId xmlns:p14="http://schemas.microsoft.com/office/powerpoint/2010/main" val="2721853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积分</a:t>
            </a:r>
            <a:r>
              <a:rPr lang="en-US" altLang="zh-CN" dirty="0" err="1" smtClean="0"/>
              <a:t>e^x</a:t>
            </a:r>
            <a:r>
              <a:rPr lang="en-US" altLang="zh-CN" dirty="0" smtClean="0"/>
              <a:t>=</a:t>
            </a:r>
            <a:r>
              <a:rPr lang="en-US" altLang="zh-CN" dirty="0" err="1" smtClean="0"/>
              <a:t>e^x</a:t>
            </a:r>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35</a:t>
            </a:fld>
            <a:endParaRPr lang="en-US" altLang="zh-CN"/>
          </a:p>
        </p:txBody>
      </p:sp>
    </p:spTree>
    <p:extLst>
      <p:ext uri="{BB962C8B-B14F-4D97-AF65-F5344CB8AC3E}">
        <p14:creationId xmlns:p14="http://schemas.microsoft.com/office/powerpoint/2010/main" val="38144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p:spPr>
        <p:txBody>
          <a:bodyPr/>
          <a:lstStyle/>
          <a:p>
            <a:pPr eaLnBrk="1" hangingPunct="1"/>
            <a:endParaRPr lang="zh-CN" altLang="en-US" smtClean="0"/>
          </a:p>
        </p:txBody>
      </p:sp>
      <p:sp>
        <p:nvSpPr>
          <p:cNvPr id="105476" name="灯片编号占位符 3"/>
          <p:cNvSpPr>
            <a:spLocks noGrp="1"/>
          </p:cNvSpPr>
          <p:nvPr>
            <p:ph type="sldNum" sz="quarter" idx="5"/>
          </p:nvPr>
        </p:nvSpPr>
        <p:spPr>
          <a:noFill/>
        </p:spPr>
        <p:txBody>
          <a:bodyPr/>
          <a:lstStyle/>
          <a:p>
            <a:fld id="{A703573B-8481-4A7D-BBAE-50542ED02498}" type="slidenum">
              <a:rPr lang="en-US" altLang="zh-CN" smtClean="0"/>
              <a:pPr/>
              <a:t>36</a:t>
            </a:fld>
            <a:endParaRPr lang="en-US" altLang="zh-CN" smtClean="0"/>
          </a:p>
        </p:txBody>
      </p:sp>
    </p:spTree>
    <p:extLst>
      <p:ext uri="{BB962C8B-B14F-4D97-AF65-F5344CB8AC3E}">
        <p14:creationId xmlns:p14="http://schemas.microsoft.com/office/powerpoint/2010/main" val="3980321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关于</a:t>
            </a:r>
            <a:r>
              <a:rPr lang="en-US" altLang="zh-CN" dirty="0" smtClean="0"/>
              <a:t>M 2Pi </a:t>
            </a:r>
            <a:r>
              <a:rPr lang="zh-CN" altLang="en-US" dirty="0" smtClean="0"/>
              <a:t>周期重复，关于</a:t>
            </a:r>
            <a:r>
              <a:rPr lang="en-US" altLang="zh-CN" dirty="0" smtClean="0"/>
              <a:t> 2Pi </a:t>
            </a:r>
            <a:r>
              <a:rPr lang="zh-CN" altLang="en-US" dirty="0" smtClean="0"/>
              <a:t>内对称。所说的高频，是指到 </a:t>
            </a:r>
            <a:r>
              <a:rPr lang="en-US" altLang="zh-CN" dirty="0" smtClean="0"/>
              <a:t>Pi </a:t>
            </a:r>
            <a:r>
              <a:rPr lang="zh-CN" altLang="en-US" dirty="0" smtClean="0"/>
              <a:t>为限。</a:t>
            </a:r>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37</a:t>
            </a:fld>
            <a:endParaRPr lang="en-US" altLang="zh-CN"/>
          </a:p>
        </p:txBody>
      </p:sp>
    </p:spTree>
    <p:extLst>
      <p:ext uri="{BB962C8B-B14F-4D97-AF65-F5344CB8AC3E}">
        <p14:creationId xmlns:p14="http://schemas.microsoft.com/office/powerpoint/2010/main" val="4117578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p:spPr>
        <p:txBody>
          <a:bodyPr/>
          <a:lstStyle/>
          <a:p>
            <a:pPr eaLnBrk="1" hangingPunct="1"/>
            <a:endParaRPr lang="zh-CN" altLang="en-US" smtClean="0"/>
          </a:p>
        </p:txBody>
      </p:sp>
      <p:sp>
        <p:nvSpPr>
          <p:cNvPr id="105476" name="灯片编号占位符 3"/>
          <p:cNvSpPr>
            <a:spLocks noGrp="1"/>
          </p:cNvSpPr>
          <p:nvPr>
            <p:ph type="sldNum" sz="quarter" idx="5"/>
          </p:nvPr>
        </p:nvSpPr>
        <p:spPr>
          <a:noFill/>
        </p:spPr>
        <p:txBody>
          <a:bodyPr/>
          <a:lstStyle/>
          <a:p>
            <a:fld id="{A703573B-8481-4A7D-BBAE-50542ED02498}" type="slidenum">
              <a:rPr lang="en-US" altLang="zh-CN" smtClean="0"/>
              <a:pPr/>
              <a:t>39</a:t>
            </a:fld>
            <a:endParaRPr lang="en-US" altLang="zh-CN" smtClean="0"/>
          </a:p>
        </p:txBody>
      </p:sp>
    </p:spTree>
    <p:extLst>
      <p:ext uri="{BB962C8B-B14F-4D97-AF65-F5344CB8AC3E}">
        <p14:creationId xmlns:p14="http://schemas.microsoft.com/office/powerpoint/2010/main" val="3732014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40</a:t>
            </a:fld>
            <a:endParaRPr lang="en-US" altLang="zh-CN"/>
          </a:p>
        </p:txBody>
      </p:sp>
    </p:spTree>
    <p:extLst>
      <p:ext uri="{BB962C8B-B14F-4D97-AF65-F5344CB8AC3E}">
        <p14:creationId xmlns:p14="http://schemas.microsoft.com/office/powerpoint/2010/main" val="273460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41</a:t>
            </a:fld>
            <a:endParaRPr lang="en-US" altLang="zh-CN"/>
          </a:p>
        </p:txBody>
      </p:sp>
    </p:spTree>
    <p:extLst>
      <p:ext uri="{BB962C8B-B14F-4D97-AF65-F5344CB8AC3E}">
        <p14:creationId xmlns:p14="http://schemas.microsoft.com/office/powerpoint/2010/main" val="1874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xfrm>
            <a:off x="904875" y="4714875"/>
            <a:ext cx="4972050" cy="4467225"/>
          </a:xfrm>
          <a:noFill/>
          <a:ln/>
        </p:spPr>
        <p:txBody>
          <a:bodyPr/>
          <a:lstStyle/>
          <a:p>
            <a:pPr eaLnBrk="1" hangingPunct="1"/>
            <a:endParaRPr lang="zh-CN" altLang="en-US" smtClean="0"/>
          </a:p>
        </p:txBody>
      </p:sp>
    </p:spTree>
    <p:extLst>
      <p:ext uri="{BB962C8B-B14F-4D97-AF65-F5344CB8AC3E}">
        <p14:creationId xmlns:p14="http://schemas.microsoft.com/office/powerpoint/2010/main" val="333647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p:spPr>
      </p:sp>
      <p:sp>
        <p:nvSpPr>
          <p:cNvPr id="36867" name="备注占位符 2"/>
          <p:cNvSpPr>
            <a:spLocks noGrp="1"/>
          </p:cNvSpPr>
          <p:nvPr>
            <p:ph type="body" idx="1"/>
          </p:nvPr>
        </p:nvSpPr>
        <p:spPr bwMode="auto">
          <a:xfrm>
            <a:off x="904240" y="4715153"/>
            <a:ext cx="4973320" cy="4466987"/>
          </a:xfrm>
          <a:noFill/>
        </p:spPr>
        <p:txBody>
          <a:bodyPr wrap="square" numCol="1" anchor="t" anchorCtr="0" compatLnSpc="1">
            <a:prstTxWarp prst="textNoShape">
              <a:avLst/>
            </a:prstTxWarp>
          </a:bodyPr>
          <a:lstStyle/>
          <a:p>
            <a:pPr>
              <a:spcBef>
                <a:spcPct val="0"/>
              </a:spcBef>
            </a:pPr>
            <a:r>
              <a:rPr lang="en-US" altLang="zh-CN" dirty="0" err="1" smtClean="0"/>
              <a:t>cos</a:t>
            </a:r>
            <a:r>
              <a:rPr lang="en-US" altLang="zh-CN" baseline="0" dirty="0" smtClean="0"/>
              <a:t> a * </a:t>
            </a:r>
            <a:r>
              <a:rPr lang="en-US" altLang="zh-CN" baseline="0" dirty="0" err="1" smtClean="0"/>
              <a:t>cos</a:t>
            </a:r>
            <a:r>
              <a:rPr lang="en-US" altLang="zh-CN" baseline="0" dirty="0" smtClean="0"/>
              <a:t> a </a:t>
            </a:r>
            <a:r>
              <a:rPr lang="zh-CN" altLang="en-US" baseline="0" dirty="0" smtClean="0"/>
              <a:t>以 </a:t>
            </a:r>
            <a:r>
              <a:rPr lang="en-US" altLang="zh-CN" baseline="0" dirty="0" smtClean="0"/>
              <a:t>pi </a:t>
            </a:r>
            <a:r>
              <a:rPr lang="zh-CN" altLang="en-US" baseline="0" dirty="0" smtClean="0"/>
              <a:t>为周期。</a:t>
            </a:r>
            <a:endParaRPr lang="zh-CN" altLang="en-US" dirty="0" smtClean="0"/>
          </a:p>
        </p:txBody>
      </p:sp>
      <p:sp>
        <p:nvSpPr>
          <p:cNvPr id="36868" name="灯片编号占位符 3"/>
          <p:cNvSpPr txBox="1">
            <a:spLocks noGrp="1"/>
          </p:cNvSpPr>
          <p:nvPr/>
        </p:nvSpPr>
        <p:spPr bwMode="auto">
          <a:xfrm>
            <a:off x="3843020" y="9430306"/>
            <a:ext cx="2938780" cy="496332"/>
          </a:xfrm>
          <a:prstGeom prst="rect">
            <a:avLst/>
          </a:prstGeom>
          <a:noFill/>
          <a:ln w="9525">
            <a:noFill/>
            <a:miter lim="800000"/>
            <a:headEnd/>
            <a:tailEnd/>
          </a:ln>
        </p:spPr>
        <p:txBody>
          <a:bodyPr anchor="b"/>
          <a:lstStyle/>
          <a:p>
            <a:pPr algn="r"/>
            <a:fld id="{640B2B95-983A-4969-A320-11CD10D0A95C}" type="slidenum">
              <a:rPr kumimoji="1" lang="en-US" altLang="zh-CN" sz="1200">
                <a:latin typeface="Times New Roman" pitchFamily="18" charset="0"/>
              </a:rPr>
              <a:pPr algn="r"/>
              <a:t>42</a:t>
            </a:fld>
            <a:endParaRPr kumimoji="1" lang="en-US" altLang="zh-CN" sz="1200">
              <a:latin typeface="Times New Roman" pitchFamily="18" charset="0"/>
            </a:endParaRPr>
          </a:p>
        </p:txBody>
      </p:sp>
    </p:spTree>
    <p:extLst>
      <p:ext uri="{BB962C8B-B14F-4D97-AF65-F5344CB8AC3E}">
        <p14:creationId xmlns:p14="http://schemas.microsoft.com/office/powerpoint/2010/main" val="1615303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Sin cos </a:t>
            </a:r>
            <a:r>
              <a:rPr lang="zh-CN" altLang="en-US" dirty="0" smtClean="0"/>
              <a:t>是</a:t>
            </a:r>
            <a:r>
              <a:rPr lang="en-US" altLang="zh-CN" dirty="0" smtClean="0"/>
              <a:t>2pi</a:t>
            </a:r>
            <a:r>
              <a:rPr lang="zh-CN" altLang="en-US" dirty="0" smtClean="0"/>
              <a:t>为周期</a:t>
            </a:r>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47</a:t>
            </a:fld>
            <a:endParaRPr lang="en-US" altLang="zh-CN"/>
          </a:p>
        </p:txBody>
      </p:sp>
    </p:spTree>
    <p:extLst>
      <p:ext uri="{BB962C8B-B14F-4D97-AF65-F5344CB8AC3E}">
        <p14:creationId xmlns:p14="http://schemas.microsoft.com/office/powerpoint/2010/main" val="641766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(0,0)</a:t>
            </a:r>
            <a:r>
              <a:rPr lang="zh-CN" altLang="en-US" dirty="0" smtClean="0"/>
              <a:t>点的位置并不重要，只是编排的问题，均可计算。但频谱计算结果不一样。</a:t>
            </a:r>
            <a:endParaRPr lang="en-US" altLang="zh-CN" dirty="0" smtClean="0"/>
          </a:p>
          <a:p>
            <a:r>
              <a:rPr lang="zh-CN" altLang="en-US" dirty="0" smtClean="0"/>
              <a:t>反算也可，反变换后，反向排列，结果一样。</a:t>
            </a:r>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49</a:t>
            </a:fld>
            <a:endParaRPr lang="en-US" altLang="zh-CN"/>
          </a:p>
        </p:txBody>
      </p:sp>
    </p:spTree>
    <p:extLst>
      <p:ext uri="{BB962C8B-B14F-4D97-AF65-F5344CB8AC3E}">
        <p14:creationId xmlns:p14="http://schemas.microsoft.com/office/powerpoint/2010/main" val="2698208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关于</a:t>
            </a:r>
            <a:r>
              <a:rPr lang="en-US" altLang="zh-CN" dirty="0" smtClean="0"/>
              <a:t>M N </a:t>
            </a:r>
            <a:r>
              <a:rPr lang="zh-CN" altLang="en-US" dirty="0" smtClean="0"/>
              <a:t>为</a:t>
            </a:r>
            <a:r>
              <a:rPr lang="en-US" altLang="zh-CN" dirty="0" smtClean="0"/>
              <a:t>2Pi</a:t>
            </a:r>
            <a:r>
              <a:rPr lang="en-US" altLang="zh-CN" baseline="0" dirty="0" smtClean="0"/>
              <a:t> </a:t>
            </a:r>
            <a:r>
              <a:rPr lang="zh-CN" altLang="en-US" baseline="0" dirty="0" smtClean="0"/>
              <a:t>周期。</a:t>
            </a:r>
            <a:endParaRPr lang="en-US" altLang="zh-CN" baseline="0" dirty="0" smtClean="0"/>
          </a:p>
          <a:p>
            <a:r>
              <a:rPr lang="en-US" altLang="zh-CN" baseline="0" dirty="0" smtClean="0"/>
              <a:t>2Pi </a:t>
            </a:r>
            <a:r>
              <a:rPr lang="zh-CN" altLang="en-US" baseline="0" dirty="0" smtClean="0"/>
              <a:t>内 中心 对称。</a:t>
            </a:r>
            <a:endParaRPr lang="en-US" altLang="zh-CN" baseline="0" dirty="0" smtClean="0"/>
          </a:p>
          <a:p>
            <a:r>
              <a:rPr lang="zh-CN" altLang="en-US" baseline="0" dirty="0" smtClean="0"/>
              <a:t>高频以 </a:t>
            </a:r>
            <a:r>
              <a:rPr lang="en-US" altLang="zh-CN" baseline="0" dirty="0" smtClean="0"/>
              <a:t>Pi </a:t>
            </a:r>
            <a:r>
              <a:rPr lang="zh-CN" altLang="en-US" baseline="0" dirty="0" smtClean="0"/>
              <a:t>为限。</a:t>
            </a:r>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51</a:t>
            </a:fld>
            <a:endParaRPr lang="en-US" altLang="zh-CN"/>
          </a:p>
        </p:txBody>
      </p:sp>
    </p:spTree>
    <p:extLst>
      <p:ext uri="{BB962C8B-B14F-4D97-AF65-F5344CB8AC3E}">
        <p14:creationId xmlns:p14="http://schemas.microsoft.com/office/powerpoint/2010/main" val="2963583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xfrm>
            <a:off x="904875" y="4714875"/>
            <a:ext cx="4972050" cy="4467225"/>
          </a:xfrm>
          <a:noFill/>
          <a:ln/>
        </p:spPr>
        <p:txBody>
          <a:bodyPr/>
          <a:lstStyle/>
          <a:p>
            <a:pPr eaLnBrk="1" hangingPunct="1"/>
            <a:endParaRPr lang="zh-CN" altLang="en-US" smtClean="0"/>
          </a:p>
        </p:txBody>
      </p:sp>
    </p:spTree>
    <p:extLst>
      <p:ext uri="{BB962C8B-B14F-4D97-AF65-F5344CB8AC3E}">
        <p14:creationId xmlns:p14="http://schemas.microsoft.com/office/powerpoint/2010/main" val="250742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D0418FD6-0A0B-4A40-B989-B9C66A52D3F1}" type="slidenum">
              <a:rPr lang="en-US" altLang="zh-CN" smtClean="0"/>
              <a:pPr/>
              <a:t>61</a:t>
            </a:fld>
            <a:endParaRPr lang="en-US" altLang="zh-CN"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585679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先列变换</a:t>
            </a:r>
            <a:endParaRPr lang="en-US" altLang="zh-CN" dirty="0" smtClean="0"/>
          </a:p>
          <a:p>
            <a:r>
              <a:rPr lang="zh-CN" altLang="en-US" dirty="0" smtClean="0"/>
              <a:t>后行变换</a:t>
            </a:r>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62</a:t>
            </a:fld>
            <a:endParaRPr lang="en-US" altLang="zh-CN"/>
          </a:p>
        </p:txBody>
      </p:sp>
    </p:spTree>
    <p:extLst>
      <p:ext uri="{BB962C8B-B14F-4D97-AF65-F5344CB8AC3E}">
        <p14:creationId xmlns:p14="http://schemas.microsoft.com/office/powerpoint/2010/main" val="3937572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824FE933-1840-45AA-9396-F5EC1DD56C42}" type="slidenum">
              <a:rPr lang="en-US" altLang="zh-CN" smtClean="0"/>
              <a:pPr/>
              <a:t>63</a:t>
            </a:fld>
            <a:endParaRPr lang="en-US" altLang="zh-CN"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292013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pPr eaLnBrk="1" hangingPunct="1"/>
            <a:r>
              <a:rPr lang="en-US" altLang="zh-CN" dirty="0" smtClean="0"/>
              <a:t>F:\00</a:t>
            </a:r>
            <a:r>
              <a:rPr lang="zh-CN" altLang="en-US" dirty="0" smtClean="0"/>
              <a:t>北方工大</a:t>
            </a:r>
            <a:r>
              <a:rPr lang="en-US" altLang="zh-CN" dirty="0" smtClean="0"/>
              <a:t>\92</a:t>
            </a:r>
            <a:r>
              <a:rPr lang="zh-CN" altLang="en-US" dirty="0" smtClean="0"/>
              <a:t>数字图像处理在职</a:t>
            </a:r>
            <a:r>
              <a:rPr lang="en-US" altLang="zh-CN" dirty="0" smtClean="0"/>
              <a:t>2013</a:t>
            </a:r>
            <a:r>
              <a:rPr lang="zh-CN" altLang="en-US" dirty="0" smtClean="0"/>
              <a:t>秋</a:t>
            </a:r>
            <a:r>
              <a:rPr lang="en-US" altLang="zh-CN" dirty="0" smtClean="0"/>
              <a:t>\03</a:t>
            </a:r>
            <a:r>
              <a:rPr lang="zh-CN" altLang="en-US" dirty="0" smtClean="0"/>
              <a:t>课堂演示</a:t>
            </a:r>
            <a:r>
              <a:rPr lang="en-US" altLang="zh-CN" dirty="0" smtClean="0"/>
              <a:t>\</a:t>
            </a:r>
            <a:r>
              <a:rPr lang="zh-CN" altLang="en-US" dirty="0" smtClean="0"/>
              <a:t>第</a:t>
            </a:r>
            <a:r>
              <a:rPr lang="en-US" altLang="zh-CN" dirty="0" smtClean="0"/>
              <a:t>5</a:t>
            </a:r>
            <a:r>
              <a:rPr lang="zh-CN" altLang="en-US" dirty="0" smtClean="0"/>
              <a:t>章图像变换</a:t>
            </a:r>
            <a:r>
              <a:rPr lang="en-US" altLang="zh-CN" dirty="0" smtClean="0"/>
              <a:t>\01Lena&amp;</a:t>
            </a:r>
            <a:r>
              <a:rPr lang="zh-CN" altLang="en-US" dirty="0" smtClean="0"/>
              <a:t>皱纹</a:t>
            </a:r>
            <a:r>
              <a:rPr lang="en-US" altLang="zh-CN" dirty="0" smtClean="0"/>
              <a:t>&amp;</a:t>
            </a:r>
            <a:r>
              <a:rPr lang="zh-CN" altLang="en-US" dirty="0" smtClean="0"/>
              <a:t>登月</a:t>
            </a:r>
            <a:r>
              <a:rPr lang="en-US" altLang="zh-CN" dirty="0" smtClean="0"/>
              <a:t>\</a:t>
            </a:r>
            <a:r>
              <a:rPr lang="zh-CN" altLang="en-US" dirty="0" smtClean="0"/>
              <a:t>图象处理演示软件</a:t>
            </a:r>
            <a:r>
              <a:rPr lang="en-US" altLang="zh-CN" dirty="0" smtClean="0"/>
              <a:t>_DFT</a:t>
            </a:r>
          </a:p>
          <a:p>
            <a:pPr eaLnBrk="1" hangingPunct="1"/>
            <a:r>
              <a:rPr lang="en-US" altLang="zh-CN" dirty="0" smtClean="0"/>
              <a:t>lena-gray512-24bit.bmp</a:t>
            </a:r>
            <a:r>
              <a:rPr lang="zh-CN" altLang="en-US" dirty="0" smtClean="0"/>
              <a:t>慢</a:t>
            </a:r>
            <a:r>
              <a:rPr lang="en-US" altLang="zh-CN" dirty="0" smtClean="0"/>
              <a:t>    lena-gray256.bmp</a:t>
            </a:r>
            <a:r>
              <a:rPr lang="zh-CN" altLang="en-US" dirty="0" smtClean="0"/>
              <a:t>快</a:t>
            </a:r>
            <a:endParaRPr lang="en-US" altLang="zh-CN" dirty="0" smtClean="0"/>
          </a:p>
          <a:p>
            <a:pPr eaLnBrk="1" hangingPunct="1"/>
            <a:endParaRPr lang="zh-CN" altLang="en-US" dirty="0" smtClean="0"/>
          </a:p>
        </p:txBody>
      </p:sp>
    </p:spTree>
    <p:extLst>
      <p:ext uri="{BB962C8B-B14F-4D97-AF65-F5344CB8AC3E}">
        <p14:creationId xmlns:p14="http://schemas.microsoft.com/office/powerpoint/2010/main" val="1956486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p:spPr>
        <p:txBody>
          <a:bodyPr/>
          <a:lstStyle/>
          <a:p>
            <a:pPr eaLnBrk="1" hangingPunct="1"/>
            <a:r>
              <a:rPr lang="en-US" altLang="zh-CN" dirty="0" smtClean="0"/>
              <a:t>F:\00</a:t>
            </a:r>
            <a:r>
              <a:rPr lang="zh-CN" altLang="en-US" dirty="0" smtClean="0"/>
              <a:t>北方工大</a:t>
            </a:r>
            <a:r>
              <a:rPr lang="en-US" altLang="zh-CN" dirty="0" smtClean="0"/>
              <a:t>\97</a:t>
            </a:r>
            <a:r>
              <a:rPr lang="zh-CN" altLang="en-US" dirty="0" smtClean="0"/>
              <a:t>数字图像处理</a:t>
            </a:r>
            <a:r>
              <a:rPr lang="en-US" altLang="zh-CN" dirty="0" smtClean="0"/>
              <a:t>2012\05</a:t>
            </a:r>
            <a:r>
              <a:rPr lang="zh-CN" altLang="en-US" dirty="0" smtClean="0"/>
              <a:t>课堂演示</a:t>
            </a:r>
            <a:r>
              <a:rPr lang="en-US" altLang="zh-CN" dirty="0" smtClean="0"/>
              <a:t>\</a:t>
            </a:r>
            <a:r>
              <a:rPr lang="zh-CN" altLang="en-US" dirty="0" smtClean="0"/>
              <a:t>第</a:t>
            </a:r>
            <a:r>
              <a:rPr lang="en-US" altLang="zh-CN" dirty="0" smtClean="0"/>
              <a:t>3</a:t>
            </a:r>
            <a:r>
              <a:rPr lang="zh-CN" altLang="en-US" dirty="0" smtClean="0"/>
              <a:t>章图像变换</a:t>
            </a:r>
            <a:r>
              <a:rPr lang="en-US" altLang="zh-CN" dirty="0" smtClean="0"/>
              <a:t>\01Lena&amp;</a:t>
            </a:r>
            <a:r>
              <a:rPr lang="zh-CN" altLang="en-US" dirty="0" smtClean="0"/>
              <a:t>皱纹</a:t>
            </a:r>
            <a:r>
              <a:rPr lang="en-US" altLang="zh-CN" dirty="0" smtClean="0"/>
              <a:t>&amp;</a:t>
            </a:r>
            <a:r>
              <a:rPr lang="zh-CN" altLang="en-US" dirty="0" smtClean="0"/>
              <a:t>登月</a:t>
            </a:r>
            <a:r>
              <a:rPr lang="en-US" altLang="zh-CN" dirty="0" smtClean="0"/>
              <a:t>\</a:t>
            </a:r>
            <a:r>
              <a:rPr lang="zh-CN" altLang="en-US" dirty="0" smtClean="0"/>
              <a:t>图象处理演示软件</a:t>
            </a:r>
            <a:r>
              <a:rPr lang="en-US" altLang="zh-CN" dirty="0" smtClean="0"/>
              <a:t>_</a:t>
            </a:r>
            <a:r>
              <a:rPr lang="zh-CN" altLang="en-US" dirty="0" smtClean="0"/>
              <a:t>注</a:t>
            </a:r>
            <a:r>
              <a:rPr lang="en-US" altLang="zh-CN" dirty="0" smtClean="0"/>
              <a:t>_org1_DFT</a:t>
            </a:r>
            <a:endParaRPr lang="zh-CN" altLang="en-US" dirty="0" smtClean="0"/>
          </a:p>
          <a:p>
            <a:pPr eaLnBrk="1" hangingPunct="1"/>
            <a:endParaRPr lang="zh-CN" altLang="en-US" dirty="0" smtClean="0"/>
          </a:p>
        </p:txBody>
      </p:sp>
    </p:spTree>
    <p:extLst>
      <p:ext uri="{BB962C8B-B14F-4D97-AF65-F5344CB8AC3E}">
        <p14:creationId xmlns:p14="http://schemas.microsoft.com/office/powerpoint/2010/main" val="429562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xfrm>
            <a:off x="904875" y="4714875"/>
            <a:ext cx="4972050" cy="4467225"/>
          </a:xfrm>
          <a:noFill/>
          <a:ln/>
        </p:spPr>
        <p:txBody>
          <a:bodyPr/>
          <a:lstStyle/>
          <a:p>
            <a:pPr eaLnBrk="1" hangingPunct="1"/>
            <a:endParaRPr lang="zh-CN" altLang="en-US" smtClean="0"/>
          </a:p>
        </p:txBody>
      </p:sp>
    </p:spTree>
    <p:extLst>
      <p:ext uri="{BB962C8B-B14F-4D97-AF65-F5344CB8AC3E}">
        <p14:creationId xmlns:p14="http://schemas.microsoft.com/office/powerpoint/2010/main" val="2270616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复数的地址</a:t>
            </a:r>
            <a:r>
              <a:rPr lang="en-US" altLang="zh-CN" dirty="0" smtClean="0"/>
              <a:t>-》</a:t>
            </a:r>
            <a:r>
              <a:rPr lang="zh-CN" altLang="en-US" smtClean="0"/>
              <a:t>函数</a:t>
            </a:r>
            <a:endParaRPr lang="zh-CN" altLang="en-US"/>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66</a:t>
            </a:fld>
            <a:endParaRPr lang="en-US" altLang="zh-CN"/>
          </a:p>
        </p:txBody>
      </p:sp>
    </p:spTree>
    <p:extLst>
      <p:ext uri="{BB962C8B-B14F-4D97-AF65-F5344CB8AC3E}">
        <p14:creationId xmlns:p14="http://schemas.microsoft.com/office/powerpoint/2010/main" val="4040487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pPr eaLnBrk="1" hangingPunct="1"/>
            <a:r>
              <a:rPr lang="zh-CN" altLang="en-US" dirty="0" smtClean="0"/>
              <a:t>课堂演示</a:t>
            </a:r>
            <a:r>
              <a:rPr lang="en-US" altLang="zh-CN" dirty="0" smtClean="0"/>
              <a:t>\01Lena&amp;</a:t>
            </a:r>
            <a:r>
              <a:rPr lang="zh-CN" altLang="en-US" dirty="0" smtClean="0"/>
              <a:t>皱纹</a:t>
            </a:r>
            <a:r>
              <a:rPr lang="en-US" altLang="zh-CN" dirty="0" smtClean="0"/>
              <a:t>&amp;</a:t>
            </a:r>
            <a:r>
              <a:rPr lang="zh-CN" altLang="en-US" dirty="0" smtClean="0"/>
              <a:t>登月</a:t>
            </a:r>
            <a:r>
              <a:rPr lang="en-US" altLang="zh-CN" dirty="0" smtClean="0"/>
              <a:t>\</a:t>
            </a:r>
            <a:r>
              <a:rPr lang="zh-CN" altLang="en-US" dirty="0" smtClean="0"/>
              <a:t>图象处理演示软件</a:t>
            </a:r>
            <a:r>
              <a:rPr lang="en-US" altLang="zh-CN" dirty="0" smtClean="0"/>
              <a:t>_</a:t>
            </a:r>
            <a:r>
              <a:rPr lang="zh-CN" altLang="en-US" dirty="0" smtClean="0"/>
              <a:t>注</a:t>
            </a:r>
            <a:r>
              <a:rPr lang="en-US" altLang="zh-CN" dirty="0" smtClean="0"/>
              <a:t>_org1_DFT</a:t>
            </a:r>
            <a:endParaRPr lang="zh-CN" altLang="en-US" dirty="0" smtClean="0"/>
          </a:p>
        </p:txBody>
      </p:sp>
    </p:spTree>
    <p:extLst>
      <p:ext uri="{BB962C8B-B14F-4D97-AF65-F5344CB8AC3E}">
        <p14:creationId xmlns:p14="http://schemas.microsoft.com/office/powerpoint/2010/main" val="116396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pPr eaLnBrk="1" hangingPunct="1"/>
            <a:r>
              <a:rPr lang="zh-CN" altLang="en-US" dirty="0" smtClean="0"/>
              <a:t>课堂演示</a:t>
            </a:r>
            <a:r>
              <a:rPr lang="en-US" altLang="zh-CN" dirty="0" smtClean="0"/>
              <a:t>\01Lena&amp;</a:t>
            </a:r>
            <a:r>
              <a:rPr lang="zh-CN" altLang="en-US" dirty="0" smtClean="0"/>
              <a:t>皱纹</a:t>
            </a:r>
            <a:r>
              <a:rPr lang="en-US" altLang="zh-CN" dirty="0" smtClean="0"/>
              <a:t>&amp;</a:t>
            </a:r>
            <a:r>
              <a:rPr lang="zh-CN" altLang="en-US" dirty="0" smtClean="0"/>
              <a:t>登月</a:t>
            </a:r>
            <a:r>
              <a:rPr lang="en-US" altLang="zh-CN" dirty="0" smtClean="0"/>
              <a:t>\</a:t>
            </a:r>
            <a:r>
              <a:rPr lang="zh-CN" altLang="en-US" dirty="0" smtClean="0"/>
              <a:t>图象处理演示软件</a:t>
            </a:r>
            <a:r>
              <a:rPr lang="en-US" altLang="zh-CN" dirty="0" smtClean="0"/>
              <a:t>_</a:t>
            </a:r>
            <a:r>
              <a:rPr lang="zh-CN" altLang="en-US" dirty="0" smtClean="0"/>
              <a:t>注</a:t>
            </a:r>
            <a:r>
              <a:rPr lang="en-US" altLang="zh-CN" dirty="0" smtClean="0"/>
              <a:t>_org1_DFT</a:t>
            </a:r>
            <a:endParaRPr lang="zh-CN" altLang="en-US" dirty="0" smtClean="0"/>
          </a:p>
        </p:txBody>
      </p:sp>
    </p:spTree>
    <p:extLst>
      <p:ext uri="{BB962C8B-B14F-4D97-AF65-F5344CB8AC3E}">
        <p14:creationId xmlns:p14="http://schemas.microsoft.com/office/powerpoint/2010/main" val="2504675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p:spPr>
        <p:txBody>
          <a:bodyPr/>
          <a:lstStyle/>
          <a:p>
            <a:pPr eaLnBrk="1" hangingPunct="1"/>
            <a:endParaRPr lang="zh-CN" altLang="en-US" smtClean="0"/>
          </a:p>
        </p:txBody>
      </p:sp>
      <p:sp>
        <p:nvSpPr>
          <p:cNvPr id="105476" name="灯片编号占位符 3"/>
          <p:cNvSpPr>
            <a:spLocks noGrp="1"/>
          </p:cNvSpPr>
          <p:nvPr>
            <p:ph type="sldNum" sz="quarter" idx="5"/>
          </p:nvPr>
        </p:nvSpPr>
        <p:spPr>
          <a:noFill/>
        </p:spPr>
        <p:txBody>
          <a:bodyPr/>
          <a:lstStyle/>
          <a:p>
            <a:fld id="{A703573B-8481-4A7D-BBAE-50542ED02498}" type="slidenum">
              <a:rPr lang="en-US" altLang="zh-CN" smtClean="0"/>
              <a:pPr/>
              <a:t>69</a:t>
            </a:fld>
            <a:endParaRPr lang="en-US" altLang="zh-CN" smtClean="0"/>
          </a:p>
        </p:txBody>
      </p:sp>
    </p:spTree>
    <p:extLst>
      <p:ext uri="{BB962C8B-B14F-4D97-AF65-F5344CB8AC3E}">
        <p14:creationId xmlns:p14="http://schemas.microsoft.com/office/powerpoint/2010/main" val="2794780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xfrm>
            <a:off x="904875" y="4714875"/>
            <a:ext cx="4972050" cy="4467225"/>
          </a:xfrm>
          <a:noFill/>
          <a:ln/>
        </p:spPr>
        <p:txBody>
          <a:bodyPr/>
          <a:lstStyle/>
          <a:p>
            <a:pPr eaLnBrk="1" hangingPunct="1"/>
            <a:endParaRPr lang="zh-CN" altLang="en-US" smtClean="0"/>
          </a:p>
        </p:txBody>
      </p:sp>
    </p:spTree>
    <p:extLst>
      <p:ext uri="{BB962C8B-B14F-4D97-AF65-F5344CB8AC3E}">
        <p14:creationId xmlns:p14="http://schemas.microsoft.com/office/powerpoint/2010/main" val="204080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Limit</a:t>
            </a:r>
          </a:p>
          <a:p>
            <a:r>
              <a:rPr lang="en-US" altLang="zh-CN" dirty="0" smtClean="0"/>
              <a:t>0.3333*3=1</a:t>
            </a:r>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10</a:t>
            </a:fld>
            <a:endParaRPr lang="en-US" altLang="zh-CN"/>
          </a:p>
        </p:txBody>
      </p:sp>
    </p:spTree>
    <p:extLst>
      <p:ext uri="{BB962C8B-B14F-4D97-AF65-F5344CB8AC3E}">
        <p14:creationId xmlns:p14="http://schemas.microsoft.com/office/powerpoint/2010/main" val="3183293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17</a:t>
            </a:fld>
            <a:endParaRPr lang="en-US" altLang="zh-CN"/>
          </a:p>
        </p:txBody>
      </p:sp>
    </p:spTree>
    <p:extLst>
      <p:ext uri="{BB962C8B-B14F-4D97-AF65-F5344CB8AC3E}">
        <p14:creationId xmlns:p14="http://schemas.microsoft.com/office/powerpoint/2010/main" val="184937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20</a:t>
            </a:fld>
            <a:endParaRPr lang="en-US" altLang="zh-CN"/>
          </a:p>
        </p:txBody>
      </p:sp>
    </p:spTree>
    <p:extLst>
      <p:ext uri="{BB962C8B-B14F-4D97-AF65-F5344CB8AC3E}">
        <p14:creationId xmlns:p14="http://schemas.microsoft.com/office/powerpoint/2010/main" val="3042499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F9BF837-D125-4CAE-AB9E-A620A4722173}" type="slidenum">
              <a:rPr lang="en-US" altLang="zh-CN" smtClean="0"/>
              <a:pPr>
                <a:defRPr/>
              </a:pPr>
              <a:t>21</a:t>
            </a:fld>
            <a:endParaRPr lang="en-US" altLang="zh-CN"/>
          </a:p>
        </p:txBody>
      </p:sp>
    </p:spTree>
    <p:extLst>
      <p:ext uri="{BB962C8B-B14F-4D97-AF65-F5344CB8AC3E}">
        <p14:creationId xmlns:p14="http://schemas.microsoft.com/office/powerpoint/2010/main" val="312397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p:spPr>
        <p:txBody>
          <a:bodyPr/>
          <a:lstStyle/>
          <a:p>
            <a:pPr eaLnBrk="1" hangingPunct="1"/>
            <a:endParaRPr lang="zh-CN" altLang="en-US" smtClean="0"/>
          </a:p>
        </p:txBody>
      </p:sp>
      <p:sp>
        <p:nvSpPr>
          <p:cNvPr id="105476" name="灯片编号占位符 3"/>
          <p:cNvSpPr>
            <a:spLocks noGrp="1"/>
          </p:cNvSpPr>
          <p:nvPr>
            <p:ph type="sldNum" sz="quarter" idx="5"/>
          </p:nvPr>
        </p:nvSpPr>
        <p:spPr>
          <a:noFill/>
        </p:spPr>
        <p:txBody>
          <a:bodyPr/>
          <a:lstStyle/>
          <a:p>
            <a:fld id="{A703573B-8481-4A7D-BBAE-50542ED02498}" type="slidenum">
              <a:rPr lang="en-US" altLang="zh-CN" smtClean="0"/>
              <a:pPr/>
              <a:t>22</a:t>
            </a:fld>
            <a:endParaRPr lang="en-US" altLang="zh-CN" smtClean="0"/>
          </a:p>
        </p:txBody>
      </p:sp>
    </p:spTree>
    <p:extLst>
      <p:ext uri="{BB962C8B-B14F-4D97-AF65-F5344CB8AC3E}">
        <p14:creationId xmlns:p14="http://schemas.microsoft.com/office/powerpoint/2010/main" val="1667198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fld id="{BED04EA6-05F5-466F-A2A9-0AB47FF7AE9E}" type="datetime1">
              <a:rPr lang="zh-CN" altLang="en-US" smtClean="0"/>
              <a:pPr>
                <a:defRPr/>
              </a:pPr>
              <a:t>2019-4-18</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93A1FC0B-AB33-4868-8E41-C97D88127DF9}" type="slidenum">
              <a:rPr lang="zh-CN" altLang="en-US" smtClean="0"/>
              <a:pPr>
                <a:defRPr/>
              </a:pPr>
              <a:t>‹#›</a:t>
            </a:fld>
            <a:endParaRPr lang="en-US" altLang="zh-CN"/>
          </a:p>
        </p:txBody>
      </p:sp>
      <p:sp>
        <p:nvSpPr>
          <p:cNvPr id="7" name="Rectangle 10"/>
          <p:cNvSpPr>
            <a:spLocks noChangeArrowheads="1"/>
          </p:cNvSpPr>
          <p:nvPr userDrawn="1"/>
        </p:nvSpPr>
        <p:spPr bwMode="auto">
          <a:xfrm flipV="1">
            <a:off x="250825" y="6707188"/>
            <a:ext cx="892175" cy="73025"/>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8" name="Rectangle 11"/>
          <p:cNvSpPr>
            <a:spLocks noChangeArrowheads="1"/>
          </p:cNvSpPr>
          <p:nvPr userDrawn="1"/>
        </p:nvSpPr>
        <p:spPr bwMode="auto">
          <a:xfrm>
            <a:off x="1143000" y="6705600"/>
            <a:ext cx="2286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9" name="Rectangle 12"/>
          <p:cNvSpPr>
            <a:spLocks noChangeArrowheads="1"/>
          </p:cNvSpPr>
          <p:nvPr userDrawn="1"/>
        </p:nvSpPr>
        <p:spPr bwMode="auto">
          <a:xfrm>
            <a:off x="1371600" y="6705600"/>
            <a:ext cx="2286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10" name="Rectangle 13"/>
          <p:cNvSpPr>
            <a:spLocks noChangeArrowheads="1"/>
          </p:cNvSpPr>
          <p:nvPr userDrawn="1"/>
        </p:nvSpPr>
        <p:spPr bwMode="auto">
          <a:xfrm>
            <a:off x="1600200" y="6705600"/>
            <a:ext cx="2286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11" name="Rectangle 14"/>
          <p:cNvSpPr>
            <a:spLocks noChangeArrowheads="1"/>
          </p:cNvSpPr>
          <p:nvPr userDrawn="1"/>
        </p:nvSpPr>
        <p:spPr bwMode="auto">
          <a:xfrm>
            <a:off x="1828800" y="6705600"/>
            <a:ext cx="2286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12" name="Rectangle 15"/>
          <p:cNvSpPr>
            <a:spLocks noChangeArrowheads="1"/>
          </p:cNvSpPr>
          <p:nvPr userDrawn="1"/>
        </p:nvSpPr>
        <p:spPr bwMode="auto">
          <a:xfrm>
            <a:off x="2057400" y="6705600"/>
            <a:ext cx="2286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13" name="Rectangle 16"/>
          <p:cNvSpPr>
            <a:spLocks noChangeArrowheads="1"/>
          </p:cNvSpPr>
          <p:nvPr userDrawn="1"/>
        </p:nvSpPr>
        <p:spPr bwMode="auto">
          <a:xfrm>
            <a:off x="2286000" y="6705600"/>
            <a:ext cx="2286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14" name="Rectangle 17"/>
          <p:cNvSpPr>
            <a:spLocks noChangeArrowheads="1"/>
          </p:cNvSpPr>
          <p:nvPr userDrawn="1"/>
        </p:nvSpPr>
        <p:spPr bwMode="auto">
          <a:xfrm>
            <a:off x="25146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15" name="Rectangle 18"/>
          <p:cNvSpPr>
            <a:spLocks noChangeArrowheads="1"/>
          </p:cNvSpPr>
          <p:nvPr userDrawn="1"/>
        </p:nvSpPr>
        <p:spPr bwMode="auto">
          <a:xfrm>
            <a:off x="28194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16" name="Rectangle 19"/>
          <p:cNvSpPr>
            <a:spLocks noChangeArrowheads="1"/>
          </p:cNvSpPr>
          <p:nvPr userDrawn="1"/>
        </p:nvSpPr>
        <p:spPr bwMode="auto">
          <a:xfrm>
            <a:off x="31242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17" name="Rectangle 20"/>
          <p:cNvSpPr>
            <a:spLocks noChangeArrowheads="1"/>
          </p:cNvSpPr>
          <p:nvPr userDrawn="1"/>
        </p:nvSpPr>
        <p:spPr bwMode="auto">
          <a:xfrm>
            <a:off x="34290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18" name="Rectangle 21"/>
          <p:cNvSpPr>
            <a:spLocks noChangeArrowheads="1"/>
          </p:cNvSpPr>
          <p:nvPr userDrawn="1"/>
        </p:nvSpPr>
        <p:spPr bwMode="auto">
          <a:xfrm>
            <a:off x="37338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19" name="Rectangle 22"/>
          <p:cNvSpPr>
            <a:spLocks noChangeArrowheads="1"/>
          </p:cNvSpPr>
          <p:nvPr userDrawn="1"/>
        </p:nvSpPr>
        <p:spPr bwMode="auto">
          <a:xfrm>
            <a:off x="40386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20" name="Rectangle 23"/>
          <p:cNvSpPr>
            <a:spLocks noChangeArrowheads="1"/>
          </p:cNvSpPr>
          <p:nvPr userDrawn="1"/>
        </p:nvSpPr>
        <p:spPr bwMode="auto">
          <a:xfrm>
            <a:off x="43434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21" name="Rectangle 24"/>
          <p:cNvSpPr>
            <a:spLocks noChangeArrowheads="1"/>
          </p:cNvSpPr>
          <p:nvPr userDrawn="1"/>
        </p:nvSpPr>
        <p:spPr bwMode="auto">
          <a:xfrm>
            <a:off x="46482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22" name="Rectangle 25"/>
          <p:cNvSpPr>
            <a:spLocks noChangeArrowheads="1"/>
          </p:cNvSpPr>
          <p:nvPr userDrawn="1"/>
        </p:nvSpPr>
        <p:spPr bwMode="auto">
          <a:xfrm>
            <a:off x="49530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23" name="Rectangle 26"/>
          <p:cNvSpPr>
            <a:spLocks noChangeArrowheads="1"/>
          </p:cNvSpPr>
          <p:nvPr userDrawn="1"/>
        </p:nvSpPr>
        <p:spPr bwMode="auto">
          <a:xfrm>
            <a:off x="52578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24" name="Rectangle 27"/>
          <p:cNvSpPr>
            <a:spLocks noChangeArrowheads="1"/>
          </p:cNvSpPr>
          <p:nvPr userDrawn="1"/>
        </p:nvSpPr>
        <p:spPr bwMode="auto">
          <a:xfrm>
            <a:off x="55626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25" name="Rectangle 28"/>
          <p:cNvSpPr>
            <a:spLocks noChangeArrowheads="1"/>
          </p:cNvSpPr>
          <p:nvPr userDrawn="1"/>
        </p:nvSpPr>
        <p:spPr bwMode="auto">
          <a:xfrm>
            <a:off x="58674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26" name="Rectangle 29"/>
          <p:cNvSpPr>
            <a:spLocks noChangeArrowheads="1"/>
          </p:cNvSpPr>
          <p:nvPr userDrawn="1"/>
        </p:nvSpPr>
        <p:spPr bwMode="auto">
          <a:xfrm>
            <a:off x="61722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27" name="Rectangle 30"/>
          <p:cNvSpPr>
            <a:spLocks noChangeArrowheads="1"/>
          </p:cNvSpPr>
          <p:nvPr userDrawn="1"/>
        </p:nvSpPr>
        <p:spPr bwMode="auto">
          <a:xfrm>
            <a:off x="64770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28" name="Rectangle 31"/>
          <p:cNvSpPr>
            <a:spLocks noChangeArrowheads="1"/>
          </p:cNvSpPr>
          <p:nvPr userDrawn="1"/>
        </p:nvSpPr>
        <p:spPr bwMode="auto">
          <a:xfrm>
            <a:off x="67818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29" name="Rectangle 32"/>
          <p:cNvSpPr>
            <a:spLocks noChangeArrowheads="1"/>
          </p:cNvSpPr>
          <p:nvPr userDrawn="1"/>
        </p:nvSpPr>
        <p:spPr bwMode="auto">
          <a:xfrm>
            <a:off x="70866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30" name="Rectangle 33"/>
          <p:cNvSpPr>
            <a:spLocks noChangeArrowheads="1"/>
          </p:cNvSpPr>
          <p:nvPr userDrawn="1"/>
        </p:nvSpPr>
        <p:spPr bwMode="auto">
          <a:xfrm>
            <a:off x="73914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31" name="Rectangle 34"/>
          <p:cNvSpPr>
            <a:spLocks noChangeArrowheads="1"/>
          </p:cNvSpPr>
          <p:nvPr userDrawn="1"/>
        </p:nvSpPr>
        <p:spPr bwMode="auto">
          <a:xfrm>
            <a:off x="76962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32" name="Rectangle 35"/>
          <p:cNvSpPr>
            <a:spLocks noChangeArrowheads="1"/>
          </p:cNvSpPr>
          <p:nvPr userDrawn="1"/>
        </p:nvSpPr>
        <p:spPr bwMode="auto">
          <a:xfrm>
            <a:off x="8001000" y="6705600"/>
            <a:ext cx="304800" cy="76200"/>
          </a:xfrm>
          <a:prstGeom prst="rect">
            <a:avLst/>
          </a:prstGeom>
          <a:solidFill>
            <a:schemeClr val="tx1"/>
          </a:solidFill>
          <a:ln w="9525">
            <a:solidFill>
              <a:schemeClr val="tx1"/>
            </a:solidFill>
            <a:miter lim="800000"/>
            <a:headEnd/>
            <a:tailEnd/>
          </a:ln>
          <a:effectLst/>
        </p:spPr>
        <p:txBody>
          <a:bodyPr wrap="none" anchor="ctr"/>
          <a:lstStyle/>
          <a:p>
            <a:pPr>
              <a:defRPr/>
            </a:pPr>
            <a:endParaRPr kumimoji="1" lang="de-DE" sz="2400">
              <a:latin typeface="Times New Roman" pitchFamily="18" charset="0"/>
            </a:endParaRPr>
          </a:p>
        </p:txBody>
      </p:sp>
      <p:sp>
        <p:nvSpPr>
          <p:cNvPr id="33" name="Rectangle 36"/>
          <p:cNvSpPr>
            <a:spLocks noChangeArrowheads="1"/>
          </p:cNvSpPr>
          <p:nvPr userDrawn="1"/>
        </p:nvSpPr>
        <p:spPr bwMode="auto">
          <a:xfrm>
            <a:off x="241300" y="6702425"/>
            <a:ext cx="8077200" cy="76200"/>
          </a:xfrm>
          <a:prstGeom prst="rect">
            <a:avLst/>
          </a:prstGeom>
          <a:noFill/>
          <a:ln w="9525">
            <a:solidFill>
              <a:schemeClr val="hlink"/>
            </a:solidFill>
            <a:miter lim="800000"/>
            <a:headEnd/>
            <a:tailEnd/>
          </a:ln>
          <a:effectLst/>
        </p:spPr>
        <p:txBody>
          <a:bodyPr wrap="none" anchor="ctr"/>
          <a:lstStyle/>
          <a:p>
            <a:pPr>
              <a:defRPr/>
            </a:pPr>
            <a:endParaRPr kumimoji="1" lang="de-DE" sz="2400">
              <a:latin typeface="Times New Roman" pitchFamily="18" charset="0"/>
            </a:endParaRPr>
          </a:p>
        </p:txBody>
      </p:sp>
    </p:spTree>
  </p:cSld>
  <p:clrMapOvr>
    <a:masterClrMapping/>
  </p:clrMapOvr>
  <p:transition spd="slow"/>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18B14AB2-1AC8-4D09-BF64-51C4302BA974}" type="datetime1">
              <a:rPr lang="zh-CN" altLang="en-US" smtClean="0"/>
              <a:pPr>
                <a:defRPr/>
              </a:pPr>
              <a:t>2019-4-18</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EFB7382E-2D2A-4154-9BDE-BFE69124946A}" type="slidenum">
              <a:rPr lang="zh-CN" altLang="en-US" smtClean="0"/>
              <a:pPr>
                <a:defRPr/>
              </a:pPr>
              <a:t>‹#›</a:t>
            </a:fld>
            <a:endParaRPr lang="en-US" altLang="zh-CN"/>
          </a:p>
        </p:txBody>
      </p:sp>
    </p:spTree>
  </p:cSld>
  <p:clrMapOvr>
    <a:masterClrMapping/>
  </p:clrMapOvr>
  <p:transition spd="slow"/>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8F187C17-F88F-42DD-801F-A25143FCEC4C}" type="datetime1">
              <a:rPr lang="zh-CN" altLang="en-US" smtClean="0"/>
              <a:pPr>
                <a:defRPr/>
              </a:pPr>
              <a:t>2019-4-18</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79512BFD-AB75-4134-BD4A-2747D8E1E5A0}" type="slidenum">
              <a:rPr lang="zh-CN" altLang="en-US" smtClean="0"/>
              <a:pPr>
                <a:defRPr/>
              </a:pPr>
              <a:t>‹#›</a:t>
            </a:fld>
            <a:endParaRPr lang="en-US" altLang="zh-CN"/>
          </a:p>
        </p:txBody>
      </p:sp>
    </p:spTree>
  </p:cSld>
  <p:clrMapOvr>
    <a:masterClrMapping/>
  </p:clrMapOvr>
  <p:transition spd="slow"/>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0005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0"/>
          </p:nvPr>
        </p:nvSpPr>
        <p:spPr>
          <a:xfrm>
            <a:off x="3124200" y="6248400"/>
            <a:ext cx="2895600" cy="457200"/>
          </a:xfrm>
          <a:prstGeom prst="rect">
            <a:avLst/>
          </a:prstGeom>
        </p:spPr>
        <p:txBody>
          <a:bodyPr/>
          <a:lstStyle>
            <a:lvl1pPr>
              <a:defRPr smtClean="0"/>
            </a:lvl1pPr>
          </a:lstStyle>
          <a:p>
            <a:pPr>
              <a:defRPr/>
            </a:pPr>
            <a:endParaRPr lang="en-US" altLang="zh-CN"/>
          </a:p>
        </p:txBody>
      </p:sp>
      <p:sp>
        <p:nvSpPr>
          <p:cNvPr id="7" name="灯片编号占位符 6"/>
          <p:cNvSpPr>
            <a:spLocks noGrp="1"/>
          </p:cNvSpPr>
          <p:nvPr>
            <p:ph type="sldNum" sz="quarter" idx="11"/>
          </p:nvPr>
        </p:nvSpPr>
        <p:spPr>
          <a:xfrm>
            <a:off x="6553200" y="6248400"/>
            <a:ext cx="2133600" cy="457200"/>
          </a:xfrm>
          <a:prstGeom prst="rect">
            <a:avLst/>
          </a:prstGeom>
        </p:spPr>
        <p:txBody>
          <a:bodyPr/>
          <a:lstStyle>
            <a:lvl1pPr>
              <a:defRPr smtClean="0"/>
            </a:lvl1pPr>
          </a:lstStyle>
          <a:p>
            <a:pPr>
              <a:defRPr/>
            </a:pPr>
            <a:fld id="{CD87829B-4ABE-4BBB-9279-A484424759D8}" type="slidenum">
              <a:rPr lang="zh-CN" altLang="en-US"/>
              <a:pPr>
                <a:defRPr/>
              </a:pPr>
              <a:t>‹#›</a:t>
            </a:fld>
            <a:endParaRPr lang="en-US" altLang="zh-CN"/>
          </a:p>
        </p:txBody>
      </p:sp>
      <p:sp>
        <p:nvSpPr>
          <p:cNvPr id="8" name="日期占位符 7"/>
          <p:cNvSpPr>
            <a:spLocks noGrp="1"/>
          </p:cNvSpPr>
          <p:nvPr>
            <p:ph type="dt" sz="half" idx="12"/>
          </p:nvPr>
        </p:nvSpPr>
        <p:spPr>
          <a:xfrm>
            <a:off x="457200" y="6245225"/>
            <a:ext cx="2133600" cy="476250"/>
          </a:xfrm>
          <a:prstGeom prst="rect">
            <a:avLst/>
          </a:prstGeom>
        </p:spPr>
        <p:txBody>
          <a:bodyPr/>
          <a:lstStyle>
            <a:lvl1pPr>
              <a:defRPr smtClean="0"/>
            </a:lvl1pPr>
          </a:lstStyle>
          <a:p>
            <a:pPr>
              <a:defRPr/>
            </a:pPr>
            <a:fld id="{3C50CA8B-D43B-4051-9933-BE18EBC5A146}" type="datetime1">
              <a:rPr lang="zh-CN" altLang="en-US"/>
              <a:pPr>
                <a:defRPr/>
              </a:pPr>
              <a:t>2019-4-18</a:t>
            </a:fld>
            <a:endParaRPr lang="en-US" altLang="zh-CN"/>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772400" cy="1143000"/>
          </a:xfrm>
        </p:spPr>
        <p:txBody>
          <a:bodyPr/>
          <a:lstStyle/>
          <a:p>
            <a:r>
              <a:rPr lang="zh-CN" altLang="en-US"/>
              <a:t>单击此处编辑母版标题样式</a:t>
            </a:r>
          </a:p>
        </p:txBody>
      </p:sp>
      <p:sp>
        <p:nvSpPr>
          <p:cNvPr id="3" name="内容占位符 2"/>
          <p:cNvSpPr>
            <a:spLocks noGrp="1"/>
          </p:cNvSpPr>
          <p:nvPr>
            <p:ph sz="half" idx="1"/>
          </p:nvPr>
        </p:nvSpPr>
        <p:spPr>
          <a:xfrm>
            <a:off x="0" y="1371600"/>
            <a:ext cx="32004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3352800" y="1371600"/>
            <a:ext cx="3200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352800" y="3505200"/>
            <a:ext cx="3200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85800" y="6248400"/>
            <a:ext cx="1905000" cy="457200"/>
          </a:xfrm>
        </p:spPr>
        <p:txBody>
          <a:bodyPr/>
          <a:lstStyle>
            <a:lvl1pPr>
              <a:defRPr/>
            </a:lvl1pPr>
          </a:lstStyle>
          <a:p>
            <a:pPr>
              <a:defRPr/>
            </a:pPr>
            <a:fld id="{C4C6EB50-07ED-46B1-8813-7A6E3FC3FA0A}" type="datetime1">
              <a:rPr lang="zh-CN" altLang="en-US"/>
              <a:pPr>
                <a:defRPr/>
              </a:pPr>
              <a:t>2019-4-18</a:t>
            </a:fld>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6553200" y="6248400"/>
            <a:ext cx="1905000" cy="457200"/>
          </a:xfrm>
        </p:spPr>
        <p:txBody>
          <a:bodyPr/>
          <a:lstStyle>
            <a:lvl1pPr>
              <a:defRPr/>
            </a:lvl1pPr>
          </a:lstStyle>
          <a:p>
            <a:pPr>
              <a:defRPr/>
            </a:pPr>
            <a:fld id="{50A2B83A-95ED-4296-A222-F4A2897C6D56}" type="slidenum">
              <a:rPr lang="en-US" altLang="zh-CN"/>
              <a:pPr>
                <a:defRPr/>
              </a:pPr>
              <a:t>‹#›</a:t>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B2537830-4BFA-4323-8658-7C8340F1AAB9}" type="datetime1">
              <a:rPr lang="zh-CN" altLang="en-US" smtClean="0"/>
              <a:pPr>
                <a:defRPr/>
              </a:pPr>
              <a:t>2019-4-18</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04C4F1D6-29DF-486F-BD10-72989E3C93FE}" type="slidenum">
              <a:rPr lang="zh-CN" altLang="en-US" smtClean="0"/>
              <a:pPr>
                <a:defRPr/>
              </a:pPr>
              <a:t>‹#›</a:t>
            </a:fld>
            <a:endParaRPr lang="en-US" altLang="zh-CN"/>
          </a:p>
        </p:txBody>
      </p:sp>
    </p:spTree>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defRPr/>
            </a:pPr>
            <a:fld id="{30CE5C76-823C-4944-944E-91D3FEECFCF2}" type="datetime1">
              <a:rPr lang="zh-CN" altLang="en-US" smtClean="0"/>
              <a:pPr>
                <a:defRPr/>
              </a:pPr>
              <a:t>2019-4-18</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3EACA27E-4C27-4C3D-984D-FE18F98D631C}" type="slidenum">
              <a:rPr lang="zh-CN" altLang="en-US" smtClean="0"/>
              <a:pPr>
                <a:defRPr/>
              </a:pPr>
              <a:t>‹#›</a:t>
            </a:fld>
            <a:endParaRPr lang="en-US" altLang="zh-CN"/>
          </a:p>
        </p:txBody>
      </p:sp>
    </p:spTree>
  </p:cSld>
  <p:clrMapOvr>
    <a:masterClrMapping/>
  </p:clrMapOvr>
  <p:transition spd="slow"/>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defRPr/>
            </a:pPr>
            <a:fld id="{FDC0AB9D-C895-4F91-A3B3-6CAFC5BD0027}" type="datetime1">
              <a:rPr lang="zh-CN" altLang="en-US" smtClean="0"/>
              <a:pPr>
                <a:defRPr/>
              </a:pPr>
              <a:t>2019-4-18</a:t>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DE5C7E18-440F-4613-A59E-CE6444EBDA1C}" type="slidenum">
              <a:rPr lang="zh-CN" altLang="en-US" smtClean="0"/>
              <a:pPr>
                <a:defRPr/>
              </a:pPr>
              <a:t>‹#›</a:t>
            </a:fld>
            <a:endParaRPr lang="en-US" altLang="zh-CN"/>
          </a:p>
        </p:txBody>
      </p:sp>
    </p:spTree>
  </p:cSld>
  <p:clrMapOvr>
    <a:masterClrMapping/>
  </p:clrMapOvr>
  <p:transition spd="slow"/>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defRPr/>
            </a:pPr>
            <a:fld id="{CBB9EF81-64AF-4A85-A8EB-CB33F5E65B91}" type="datetime1">
              <a:rPr lang="zh-CN" altLang="en-US" smtClean="0"/>
              <a:pPr>
                <a:defRPr/>
              </a:pPr>
              <a:t>2019-4-18</a:t>
            </a:fld>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pPr>
              <a:defRPr/>
            </a:pPr>
            <a:fld id="{48F44E83-324C-4260-BF54-DC884C5A6DC9}" type="slidenum">
              <a:rPr lang="zh-CN" altLang="en-US" smtClean="0"/>
              <a:pPr>
                <a:defRPr/>
              </a:pPr>
              <a:t>‹#›</a:t>
            </a:fld>
            <a:endParaRPr lang="en-US" altLang="zh-CN"/>
          </a:p>
        </p:txBody>
      </p:sp>
    </p:spTree>
  </p:cSld>
  <p:clrMapOvr>
    <a:masterClrMapping/>
  </p:clrMapOvr>
  <p:transition spd="slow"/>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fld id="{CF9764B9-75C8-4998-82B9-4A1DA3E595A9}" type="datetime1">
              <a:rPr lang="zh-CN" altLang="en-US" smtClean="0"/>
              <a:pPr>
                <a:defRPr/>
              </a:pPr>
              <a:t>2019-4-18</a:t>
            </a:fld>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6C1F1BAD-A172-41F0-8459-DAB46CB8DAA9}" type="slidenum">
              <a:rPr lang="zh-CN" altLang="en-US" smtClean="0"/>
              <a:pPr>
                <a:defRPr/>
              </a:pPr>
              <a:t>‹#›</a:t>
            </a:fld>
            <a:endParaRPr lang="en-US" altLang="zh-CN"/>
          </a:p>
        </p:txBody>
      </p:sp>
    </p:spTree>
  </p:cSld>
  <p:clrMapOvr>
    <a:masterClrMapping/>
  </p:clrMapOvr>
  <p:transition spd="slow"/>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C54C15C-77DA-42FD-9D1F-30B9626FFAFA}" type="datetime1">
              <a:rPr lang="zh-CN" altLang="en-US" smtClean="0"/>
              <a:pPr>
                <a:defRPr/>
              </a:pPr>
              <a:t>2019-4-18</a:t>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57F8ECC5-3E22-42CC-8F00-425C6F57EDF1}" type="slidenum">
              <a:rPr lang="zh-CN" altLang="en-US" smtClean="0"/>
              <a:pPr>
                <a:defRPr/>
              </a:pPr>
              <a:t>‹#›</a:t>
            </a:fld>
            <a:endParaRPr lang="en-US" altLang="zh-CN"/>
          </a:p>
        </p:txBody>
      </p:sp>
    </p:spTree>
  </p:cSld>
  <p:clrMapOvr>
    <a:masterClrMapping/>
  </p:clrMapOvr>
  <p:transition spd="slow"/>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fld id="{590DF1B2-9F08-4711-9AFA-75E1C351BC77}" type="datetime1">
              <a:rPr lang="zh-CN" altLang="en-US" smtClean="0"/>
              <a:pPr>
                <a:defRPr/>
              </a:pPr>
              <a:t>2019-4-18</a:t>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1F08F58D-31E7-4D9A-ACB5-954C67CCFA3D}" type="slidenum">
              <a:rPr lang="zh-CN" altLang="en-US" smtClean="0"/>
              <a:pPr>
                <a:defRPr/>
              </a:pPr>
              <a:t>‹#›</a:t>
            </a:fld>
            <a:endParaRPr lang="en-US" altLang="zh-CN"/>
          </a:p>
        </p:txBody>
      </p:sp>
    </p:spTree>
  </p:cSld>
  <p:clrMapOvr>
    <a:masterClrMapping/>
  </p:clrMapOvr>
  <p:transition spd="slow"/>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fld id="{BA7B338C-CEF4-4D90-BB24-EAF7CD0F5D77}" type="datetime1">
              <a:rPr lang="zh-CN" altLang="en-US" smtClean="0"/>
              <a:pPr>
                <a:defRPr/>
              </a:pPr>
              <a:t>2019-4-18</a:t>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09986A42-0E45-4884-BBDF-6DB4A1B142D2}" type="slidenum">
              <a:rPr lang="zh-CN" altLang="en-US" smtClean="0"/>
              <a:pPr>
                <a:defRPr/>
              </a:pPr>
              <a:t>‹#›</a:t>
            </a:fld>
            <a:endParaRPr lang="en-US" altLang="zh-CN"/>
          </a:p>
        </p:txBody>
      </p:sp>
    </p:spTree>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D556A-4DD0-4DF3-8CE5-7F2534EEE56E}" type="datetimeFigureOut">
              <a:rPr lang="zh-CN" altLang="en-US" smtClean="0"/>
              <a:pPr/>
              <a:t>2019-4-18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4BFCD-9F2E-4BD5-B93E-2E153AE8196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ransition spd="slow"/>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wmf"/><Relationship Id="rId5" Type="http://schemas.openxmlformats.org/officeDocument/2006/relationships/image" Target="../media/image15.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4.wmf"/><Relationship Id="rId3" Type="http://schemas.openxmlformats.org/officeDocument/2006/relationships/notesSlide" Target="../notesSlides/notesSlide10.xml"/><Relationship Id="rId7" Type="http://schemas.openxmlformats.org/officeDocument/2006/relationships/image" Target="../media/image21.wmf"/><Relationship Id="rId12"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2.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1.xml"/><Relationship Id="rId7" Type="http://schemas.openxmlformats.org/officeDocument/2006/relationships/image" Target="../media/image26.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25.wmf"/><Relationship Id="rId4" Type="http://schemas.openxmlformats.org/officeDocument/2006/relationships/oleObject" Target="../embeddings/oleObject10.bin"/><Relationship Id="rId9" Type="http://schemas.openxmlformats.org/officeDocument/2006/relationships/image" Target="../media/image27.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1.png"/><Relationship Id="rId7" Type="http://schemas.openxmlformats.org/officeDocument/2006/relationships/image" Target="../media/image29.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4.bin"/><Relationship Id="rId5" Type="http://schemas.openxmlformats.org/officeDocument/2006/relationships/image" Target="../media/image28.wmf"/><Relationship Id="rId4" Type="http://schemas.openxmlformats.org/officeDocument/2006/relationships/oleObject" Target="../embeddings/oleObject13.bin"/><Relationship Id="rId9" Type="http://schemas.openxmlformats.org/officeDocument/2006/relationships/image" Target="../media/image30.wmf"/></Relationships>
</file>

<file path=ppt/slides/_rels/slide26.xml.rels><?xml version="1.0" encoding="UTF-8" standalone="yes"?>
<Relationships xmlns="http://schemas.openxmlformats.org/package/2006/relationships"><Relationship Id="rId3" Type="http://schemas.openxmlformats.org/officeDocument/2006/relationships/image" Target="http://astronomy.swin.edu.au/~pbourke/other/dft/dft16.gif"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http://astronomy.swin.edu.au/~pbourke/other/dft/dft15.gif" TargetMode="Externa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http://astronomy.swin.edu.au/~pbourke/other/dft/dft23.gif" TargetMode="External"/><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http://astronomy.swin.edu.au/~pbourke/other/dft/dft17.gif" TargetMode="Externa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http://astronomy.swin.edu.au/~pbourke/other/dft/dft18.gif" TargetMode="External"/><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http://astronomy.swin.edu.au/~pbourke/other/dft/dft19.gif" TargetMode="Externa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http://astronomy.swin.edu.au/~pbourke/other/dft/dft17.gif" TargetMode="External"/><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http://astronomy.swin.edu.au/~pbourke/other/dft/dft18.gif" TargetMode="Externa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8.wmf"/><Relationship Id="rId5" Type="http://schemas.openxmlformats.org/officeDocument/2006/relationships/oleObject" Target="../embeddings/oleObject17.bin"/><Relationship Id="rId4" Type="http://schemas.openxmlformats.org/officeDocument/2006/relationships/image" Target="../media/image21.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43.wmf"/><Relationship Id="rId3" Type="http://schemas.openxmlformats.org/officeDocument/2006/relationships/notesSlide" Target="../notesSlides/notesSlide13.xml"/><Relationship Id="rId7" Type="http://schemas.openxmlformats.org/officeDocument/2006/relationships/image" Target="../media/image40.wmf"/><Relationship Id="rId12"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9.bin"/><Relationship Id="rId11" Type="http://schemas.openxmlformats.org/officeDocument/2006/relationships/image" Target="../media/image42.wmf"/><Relationship Id="rId5" Type="http://schemas.openxmlformats.org/officeDocument/2006/relationships/image" Target="../media/image39.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41.wmf"/></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44.wmf"/><Relationship Id="rId4" Type="http://schemas.openxmlformats.org/officeDocument/2006/relationships/oleObject" Target="../embeddings/oleObject23.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50.wmf"/><Relationship Id="rId18" Type="http://schemas.openxmlformats.org/officeDocument/2006/relationships/oleObject" Target="../embeddings/oleObject31.bin"/><Relationship Id="rId3" Type="http://schemas.openxmlformats.org/officeDocument/2006/relationships/notesSlide" Target="../notesSlides/notesSlide14.xml"/><Relationship Id="rId7" Type="http://schemas.openxmlformats.org/officeDocument/2006/relationships/image" Target="../media/image47.wmf"/><Relationship Id="rId12" Type="http://schemas.openxmlformats.org/officeDocument/2006/relationships/oleObject" Target="../embeddings/oleObject28.bin"/><Relationship Id="rId17" Type="http://schemas.openxmlformats.org/officeDocument/2006/relationships/image" Target="../media/image52.wmf"/><Relationship Id="rId2" Type="http://schemas.openxmlformats.org/officeDocument/2006/relationships/slideLayout" Target="../slideLayouts/slideLayout2.xml"/><Relationship Id="rId16" Type="http://schemas.openxmlformats.org/officeDocument/2006/relationships/oleObject" Target="../embeddings/oleObject30.bin"/><Relationship Id="rId1" Type="http://schemas.openxmlformats.org/officeDocument/2006/relationships/vmlDrawing" Target="../drawings/vmlDrawing8.vml"/><Relationship Id="rId6" Type="http://schemas.openxmlformats.org/officeDocument/2006/relationships/oleObject" Target="../embeddings/oleObject25.bin"/><Relationship Id="rId11" Type="http://schemas.openxmlformats.org/officeDocument/2006/relationships/image" Target="../media/image49.wmf"/><Relationship Id="rId5" Type="http://schemas.openxmlformats.org/officeDocument/2006/relationships/image" Target="../media/image46.wmf"/><Relationship Id="rId15" Type="http://schemas.openxmlformats.org/officeDocument/2006/relationships/image" Target="../media/image51.wmf"/><Relationship Id="rId10" Type="http://schemas.openxmlformats.org/officeDocument/2006/relationships/oleObject" Target="../embeddings/oleObject27.bin"/><Relationship Id="rId19" Type="http://schemas.openxmlformats.org/officeDocument/2006/relationships/image" Target="../media/image24.wmf"/><Relationship Id="rId4" Type="http://schemas.openxmlformats.org/officeDocument/2006/relationships/oleObject" Target="../embeddings/oleObject24.bin"/><Relationship Id="rId9" Type="http://schemas.openxmlformats.org/officeDocument/2006/relationships/image" Target="../media/image48.wmf"/><Relationship Id="rId1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16.xml"/><Relationship Id="rId7" Type="http://schemas.openxmlformats.org/officeDocument/2006/relationships/image" Target="../media/image54.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33.bin"/><Relationship Id="rId5" Type="http://schemas.openxmlformats.org/officeDocument/2006/relationships/image" Target="../media/image53.wmf"/><Relationship Id="rId4" Type="http://schemas.openxmlformats.org/officeDocument/2006/relationships/oleObject" Target="../embeddings/oleObject32.bin"/><Relationship Id="rId9" Type="http://schemas.openxmlformats.org/officeDocument/2006/relationships/image" Target="../media/image38.wmf"/></Relationships>
</file>

<file path=ppt/slides/_rels/slide3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55.wmf"/><Relationship Id="rId5" Type="http://schemas.openxmlformats.org/officeDocument/2006/relationships/oleObject" Target="../embeddings/oleObject36.bin"/><Relationship Id="rId10" Type="http://schemas.openxmlformats.org/officeDocument/2006/relationships/image" Target="../media/image57.wmf"/><Relationship Id="rId4" Type="http://schemas.openxmlformats.org/officeDocument/2006/relationships/image" Target="../media/image38.wmf"/><Relationship Id="rId9" Type="http://schemas.openxmlformats.org/officeDocument/2006/relationships/oleObject" Target="../embeddings/oleObject38.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9.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40.bin"/><Relationship Id="rId5" Type="http://schemas.openxmlformats.org/officeDocument/2006/relationships/image" Target="../media/image58.wmf"/><Relationship Id="rId4" Type="http://schemas.openxmlformats.org/officeDocument/2006/relationships/oleObject" Target="../embeddings/oleObject39.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hyperlink" Target="http://www.rayli.com.cn/0P10/2009-07-07/L0P10101003_512194_3.html" TargetMode="External"/><Relationship Id="rId3" Type="http://schemas.openxmlformats.org/officeDocument/2006/relationships/notesSlide" Target="../notesSlides/notesSlide19.xml"/><Relationship Id="rId7" Type="http://schemas.openxmlformats.org/officeDocument/2006/relationships/image" Target="../media/image58.wmf"/><Relationship Id="rId12" Type="http://schemas.openxmlformats.org/officeDocument/2006/relationships/image" Target="../media/image63.png"/><Relationship Id="rId2" Type="http://schemas.openxmlformats.org/officeDocument/2006/relationships/slideLayout" Target="../slideLayouts/slideLayout2.xml"/><Relationship Id="rId16" Type="http://schemas.openxmlformats.org/officeDocument/2006/relationships/image" Target="../media/image62.wmf"/><Relationship Id="rId1" Type="http://schemas.openxmlformats.org/officeDocument/2006/relationships/vmlDrawing" Target="../drawings/vmlDrawing12.vml"/><Relationship Id="rId6" Type="http://schemas.openxmlformats.org/officeDocument/2006/relationships/oleObject" Target="../embeddings/oleObject42.bin"/><Relationship Id="rId11" Type="http://schemas.openxmlformats.org/officeDocument/2006/relationships/image" Target="../media/image61.wmf"/><Relationship Id="rId5" Type="http://schemas.openxmlformats.org/officeDocument/2006/relationships/image" Target="../media/image60.wmf"/><Relationship Id="rId15" Type="http://schemas.openxmlformats.org/officeDocument/2006/relationships/oleObject" Target="../embeddings/oleObject45.bin"/><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38.wmf"/><Relationship Id="rId14" Type="http://schemas.openxmlformats.org/officeDocument/2006/relationships/image" Target="../media/image64.jpeg"/></Relationships>
</file>

<file path=ppt/slides/_rels/slide4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audio" Target="../media/audio3.wav"/></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notesSlide" Target="../notesSlides/notesSlide22.xml"/><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47.bin"/><Relationship Id="rId5" Type="http://schemas.openxmlformats.org/officeDocument/2006/relationships/image" Target="../media/image58.wmf"/><Relationship Id="rId10" Type="http://schemas.openxmlformats.org/officeDocument/2006/relationships/image" Target="../media/image75.wmf"/><Relationship Id="rId4" Type="http://schemas.openxmlformats.org/officeDocument/2006/relationships/oleObject" Target="../embeddings/oleObject46.bin"/><Relationship Id="rId9" Type="http://schemas.openxmlformats.org/officeDocument/2006/relationships/image" Target="../media/image38.w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8.wmf"/><Relationship Id="rId5" Type="http://schemas.openxmlformats.org/officeDocument/2006/relationships/oleObject" Target="../embeddings/oleObject50.bin"/><Relationship Id="rId4" Type="http://schemas.openxmlformats.org/officeDocument/2006/relationships/image" Target="../media/image58.wmf"/></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http://www.dca.fee.unicamp.br/dipcourse/html-dip/c5/s4/sine-dft.gif" TargetMode="External"/><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http://www.dca.fee.unicamp.br/dipcourse/html-dip/c5/s4/rec-dft.gif" TargetMode="Externa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http://www.dca.fee.unicamp.br/dipcourse/html-dip/c5/s4/gauss-dft.gif" TargetMode="External"/><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http://www.dca.fee.unicamp.br/dipcourse/html-dip/c5/s4/impulse-dft.gif" TargetMode="Externa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86.png"/><Relationship Id="rId5" Type="http://schemas.openxmlformats.org/officeDocument/2006/relationships/oleObject" Target="../embeddings/oleObject54.bin"/><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89.png"/><Relationship Id="rId7" Type="http://schemas.openxmlformats.org/officeDocument/2006/relationships/image" Target="../media/image87.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55.bin"/><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88.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http://www.dca.fee.unicamp.br/dipcourse/html-dip/c5/s2/original.gif" TargetMode="External"/><Relationship Id="rId7" Type="http://schemas.openxmlformats.org/officeDocument/2006/relationships/image" Target="http://www.dca.fee.unicamp.br/dipcourse/html-dip/c5/s2/dft-2d.gif" TargetMode="Externa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http://www.dca.fee.unicamp.br/dipcourse/html-dip/c5/s2/dft-w.gif" TargetMode="Externa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25.xml"/><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58.bin"/><Relationship Id="rId5" Type="http://schemas.openxmlformats.org/officeDocument/2006/relationships/image" Target="../media/image95.wmf"/><Relationship Id="rId4" Type="http://schemas.openxmlformats.org/officeDocument/2006/relationships/oleObject" Target="../embeddings/oleObject57.bin"/><Relationship Id="rId9" Type="http://schemas.openxmlformats.org/officeDocument/2006/relationships/image" Target="../media/image97.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notesSlide" Target="../notesSlides/notesSlide26.xml"/><Relationship Id="rId7" Type="http://schemas.openxmlformats.org/officeDocument/2006/relationships/image" Target="../media/image99.wmf"/><Relationship Id="rId2" Type="http://schemas.openxmlformats.org/officeDocument/2006/relationships/slideLayout" Target="../slideLayouts/slideLayout13.xml"/><Relationship Id="rId1" Type="http://schemas.openxmlformats.org/officeDocument/2006/relationships/vmlDrawing" Target="../drawings/vmlDrawing20.vml"/><Relationship Id="rId6" Type="http://schemas.openxmlformats.org/officeDocument/2006/relationships/oleObject" Target="../embeddings/oleObject61.bin"/><Relationship Id="rId5" Type="http://schemas.openxmlformats.org/officeDocument/2006/relationships/image" Target="../media/image98.wmf"/><Relationship Id="rId10" Type="http://schemas.openxmlformats.org/officeDocument/2006/relationships/image" Target="../media/image101.png"/><Relationship Id="rId4" Type="http://schemas.openxmlformats.org/officeDocument/2006/relationships/oleObject" Target="../embeddings/oleObject60.bin"/><Relationship Id="rId9" Type="http://schemas.openxmlformats.org/officeDocument/2006/relationships/image" Target="../media/image100.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notesSlide" Target="../notesSlides/notesSlide27.xml"/><Relationship Id="rId7"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64.bin"/><Relationship Id="rId5" Type="http://schemas.openxmlformats.org/officeDocument/2006/relationships/image" Target="../media/image102.wmf"/><Relationship Id="rId4" Type="http://schemas.openxmlformats.org/officeDocument/2006/relationships/oleObject" Target="../embeddings/oleObject63.bin"/><Relationship Id="rId9" Type="http://schemas.openxmlformats.org/officeDocument/2006/relationships/image" Target="../media/image104.wmf"/></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55.wmf"/><Relationship Id="rId4" Type="http://schemas.openxmlformats.org/officeDocument/2006/relationships/oleObject" Target="../embeddings/oleObject66.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55.wmf"/><Relationship Id="rId4" Type="http://schemas.openxmlformats.org/officeDocument/2006/relationships/oleObject" Target="../embeddings/oleObject67.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Rot="1" noChangeArrowheads="1"/>
          </p:cNvSpPr>
          <p:nvPr>
            <p:ph type="title" idx="4294967295"/>
          </p:nvPr>
        </p:nvSpPr>
        <p:spPr>
          <a:xfrm>
            <a:off x="755576" y="1196752"/>
            <a:ext cx="7651750" cy="1431925"/>
          </a:xfrm>
        </p:spPr>
        <p:txBody>
          <a:bodyPr>
            <a:normAutofit/>
          </a:bodyPr>
          <a:lstStyle/>
          <a:p>
            <a:pPr eaLnBrk="1" hangingPunct="1"/>
            <a:r>
              <a:rPr lang="zh-CN" sz="4800" b="1" dirty="0" smtClean="0">
                <a:latin typeface="宋体" pitchFamily="2" charset="-122"/>
              </a:rPr>
              <a:t>第</a:t>
            </a:r>
            <a:r>
              <a:rPr lang="zh-CN" altLang="en-US" sz="4800" b="1" dirty="0" smtClean="0">
                <a:latin typeface="宋体" pitchFamily="2" charset="-122"/>
              </a:rPr>
              <a:t>十</a:t>
            </a:r>
            <a:r>
              <a:rPr lang="zh-CN" sz="4800" b="1" dirty="0" smtClean="0">
                <a:latin typeface="宋体" pitchFamily="2" charset="-122"/>
              </a:rPr>
              <a:t>章  图像</a:t>
            </a:r>
            <a:r>
              <a:rPr lang="zh-CN" altLang="en-US" sz="4800" b="1" dirty="0" smtClean="0">
                <a:latin typeface="宋体" pitchFamily="2" charset="-122"/>
              </a:rPr>
              <a:t>变换</a:t>
            </a:r>
            <a:endParaRPr lang="zh-CN" sz="4800" b="1" dirty="0" smtClean="0">
              <a:latin typeface="宋体" pitchFamily="2" charset="-122"/>
            </a:endParaRPr>
          </a:p>
        </p:txBody>
      </p:sp>
      <p:sp>
        <p:nvSpPr>
          <p:cNvPr id="8195" name="副标题 2"/>
          <p:cNvSpPr txBox="1">
            <a:spLocks noChangeArrowheads="1"/>
          </p:cNvSpPr>
          <p:nvPr/>
        </p:nvSpPr>
        <p:spPr bwMode="auto">
          <a:xfrm>
            <a:off x="1331913" y="3716338"/>
            <a:ext cx="6400800" cy="1752600"/>
          </a:xfrm>
          <a:prstGeom prst="rect">
            <a:avLst/>
          </a:prstGeom>
          <a:noFill/>
          <a:ln w="9525">
            <a:noFill/>
            <a:miter lim="800000"/>
            <a:headEnd/>
            <a:tailEnd/>
          </a:ln>
        </p:spPr>
        <p:txBody>
          <a:bodyPr/>
          <a:lstStyle/>
          <a:p>
            <a:pPr marL="342900" indent="-342900" algn="ctr">
              <a:lnSpc>
                <a:spcPct val="80000"/>
              </a:lnSpc>
              <a:spcBef>
                <a:spcPct val="20000"/>
              </a:spcBef>
              <a:buFont typeface="Arial" charset="0"/>
              <a:buNone/>
            </a:pPr>
            <a:r>
              <a:rPr lang="zh-CN" altLang="en-US" sz="3200" b="1" dirty="0">
                <a:latin typeface="Calibri" pitchFamily="34" charset="0"/>
              </a:rPr>
              <a:t>童立靖</a:t>
            </a:r>
            <a:endParaRPr lang="en-US" sz="3200" b="1" dirty="0">
              <a:latin typeface="Calibri" pitchFamily="34" charset="0"/>
            </a:endParaRPr>
          </a:p>
          <a:p>
            <a:pPr marL="342900" indent="-342900" algn="ctr">
              <a:lnSpc>
                <a:spcPct val="80000"/>
              </a:lnSpc>
              <a:spcBef>
                <a:spcPct val="20000"/>
              </a:spcBef>
              <a:buFont typeface="Arial" charset="0"/>
              <a:buNone/>
            </a:pPr>
            <a:r>
              <a:rPr lang="zh-CN" altLang="en-US" sz="3200" b="1" dirty="0" smtClean="0">
                <a:latin typeface="Calibri" pitchFamily="34" charset="0"/>
              </a:rPr>
              <a:t>北方工业大学计算机学院</a:t>
            </a:r>
            <a:endParaRPr lang="en-US" sz="3200" b="1" dirty="0">
              <a:latin typeface="Calibri" pitchFamily="34" charset="0"/>
            </a:endParaRPr>
          </a:p>
          <a:p>
            <a:pPr marL="342900" indent="-342900" algn="ctr">
              <a:lnSpc>
                <a:spcPct val="80000"/>
              </a:lnSpc>
              <a:spcBef>
                <a:spcPct val="20000"/>
              </a:spcBef>
              <a:buFont typeface="Arial" charset="0"/>
              <a:buNone/>
            </a:pPr>
            <a:r>
              <a:rPr lang="en-US" altLang="zh-CN" sz="3200" dirty="0">
                <a:latin typeface="Times New Roman" panose="02020603050405020304" pitchFamily="18" charset="0"/>
                <a:cs typeface="Times New Roman" panose="02020603050405020304" pitchFamily="18" charset="0"/>
              </a:rPr>
              <a:t>tong_lijing@163.com</a:t>
            </a:r>
            <a:endParaRPr lang="zh-CN" altLang="en-US" sz="3200" dirty="0">
              <a:latin typeface="Times New Roman" panose="02020603050405020304" pitchFamily="18" charset="0"/>
              <a:cs typeface="Times New Roman" panose="02020603050405020304" pitchFamily="18" charset="0"/>
            </a:endParaRPr>
          </a:p>
          <a:p>
            <a:pPr marL="342900" indent="-342900" algn="ctr">
              <a:lnSpc>
                <a:spcPct val="80000"/>
              </a:lnSpc>
              <a:spcBef>
                <a:spcPct val="20000"/>
              </a:spcBef>
              <a:buFont typeface="Arial" charset="0"/>
              <a:buNone/>
            </a:pPr>
            <a:endParaRPr lang="zh-CN" altLang="en-US" sz="2700" dirty="0">
              <a:latin typeface="Calibri" pitchFamily="34" charset="0"/>
            </a:endParaRPr>
          </a:p>
        </p:txBody>
      </p:sp>
    </p:spTree>
    <p:extLst>
      <p:ext uri="{BB962C8B-B14F-4D97-AF65-F5344CB8AC3E}">
        <p14:creationId xmlns:p14="http://schemas.microsoft.com/office/powerpoint/2010/main" val="2392077368"/>
      </p:ext>
    </p:extLst>
  </p:cSld>
  <p:clrMapOvr>
    <a:masterClrMapping/>
  </p:clrMapOvr>
  <p:transition>
    <p:check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67544" y="0"/>
            <a:ext cx="8229600" cy="1143000"/>
          </a:xfrm>
        </p:spPr>
        <p:txBody>
          <a:bodyPr/>
          <a:lstStyle/>
          <a:p>
            <a:r>
              <a:rPr lang="zh-CN" altLang="en-US" b="1" dirty="0" smtClean="0">
                <a:latin typeface="Times New Roman" pitchFamily="18" charset="0"/>
                <a:cs typeface="Times New Roman" pitchFamily="18" charset="0"/>
              </a:rPr>
              <a:t>谁是对的</a:t>
            </a:r>
            <a:r>
              <a:rPr lang="zh-CN" altLang="en-US" dirty="0" smtClean="0">
                <a:latin typeface="Times New Roman" pitchFamily="18" charset="0"/>
                <a:cs typeface="Times New Roman" pitchFamily="18" charset="0"/>
              </a:rPr>
              <a:t>？</a:t>
            </a:r>
          </a:p>
        </p:txBody>
      </p:sp>
      <p:sp>
        <p:nvSpPr>
          <p:cNvPr id="47107" name="Rectangle 3"/>
          <p:cNvSpPr>
            <a:spLocks noGrp="1" noChangeArrowheads="1"/>
          </p:cNvSpPr>
          <p:nvPr>
            <p:ph idx="1"/>
          </p:nvPr>
        </p:nvSpPr>
        <p:spPr>
          <a:xfrm>
            <a:off x="179512" y="908720"/>
            <a:ext cx="8568952" cy="5949280"/>
          </a:xfrm>
        </p:spPr>
        <p:txBody>
          <a:bodyPr>
            <a:noAutofit/>
          </a:bodyPr>
          <a:lstStyle/>
          <a:p>
            <a:pPr>
              <a:lnSpc>
                <a:spcPct val="90000"/>
              </a:lnSpc>
            </a:pPr>
            <a:r>
              <a:rPr lang="zh-CN" altLang="en-US" dirty="0" smtClean="0">
                <a:latin typeface="Times New Roman" pitchFamily="18" charset="0"/>
                <a:cs typeface="Times New Roman" pitchFamily="18" charset="0"/>
              </a:rPr>
              <a:t>当</a:t>
            </a:r>
            <a:r>
              <a:rPr lang="zh-CN" altLang="en-US" b="1" dirty="0" smtClean="0">
                <a:solidFill>
                  <a:srgbClr val="0000FF"/>
                </a:solidFill>
                <a:latin typeface="Times New Roman" pitchFamily="18" charset="0"/>
                <a:cs typeface="Times New Roman" pitchFamily="18" charset="0"/>
              </a:rPr>
              <a:t>拉普拉斯</a:t>
            </a:r>
            <a:r>
              <a:rPr lang="zh-CN" altLang="en-US" dirty="0" smtClean="0">
                <a:latin typeface="Times New Roman" pitchFamily="18" charset="0"/>
                <a:cs typeface="Times New Roman" pitchFamily="18" charset="0"/>
              </a:rPr>
              <a:t>和其它审查者投票</a:t>
            </a:r>
            <a:r>
              <a:rPr lang="zh-CN" altLang="en-US" b="1" dirty="0" smtClean="0">
                <a:solidFill>
                  <a:srgbClr val="0000FF"/>
                </a:solidFill>
                <a:latin typeface="Times New Roman" pitchFamily="18" charset="0"/>
                <a:cs typeface="Times New Roman" pitchFamily="18" charset="0"/>
              </a:rPr>
              <a:t>通过</a:t>
            </a:r>
            <a:r>
              <a:rPr lang="zh-CN" altLang="en-US" dirty="0" smtClean="0">
                <a:latin typeface="Times New Roman" pitchFamily="18" charset="0"/>
                <a:cs typeface="Times New Roman" pitchFamily="18" charset="0"/>
              </a:rPr>
              <a:t>并要发表这个论文时，</a:t>
            </a:r>
            <a:r>
              <a:rPr lang="zh-CN" altLang="en-US" b="1" dirty="0" smtClean="0">
                <a:solidFill>
                  <a:srgbClr val="0000FF"/>
                </a:solidFill>
                <a:latin typeface="Times New Roman" pitchFamily="18" charset="0"/>
                <a:cs typeface="Times New Roman" pitchFamily="18" charset="0"/>
              </a:rPr>
              <a:t>拉格朗日坚决反对</a:t>
            </a:r>
            <a:r>
              <a:rPr lang="zh-CN" altLang="en-US" dirty="0" smtClean="0">
                <a:latin typeface="Times New Roman" pitchFamily="18" charset="0"/>
                <a:cs typeface="Times New Roman" pitchFamily="18" charset="0"/>
              </a:rPr>
              <a:t>，在近</a:t>
            </a:r>
            <a:r>
              <a:rPr lang="en-US" altLang="zh-CN" dirty="0" smtClean="0">
                <a:latin typeface="Times New Roman" pitchFamily="18" charset="0"/>
                <a:cs typeface="Times New Roman" pitchFamily="18" charset="0"/>
              </a:rPr>
              <a:t>50</a:t>
            </a:r>
            <a:r>
              <a:rPr lang="zh-CN" altLang="en-US" dirty="0" smtClean="0">
                <a:latin typeface="Times New Roman" pitchFamily="18" charset="0"/>
                <a:cs typeface="Times New Roman" pitchFamily="18" charset="0"/>
              </a:rPr>
              <a:t>年的时间里，拉格朗日坚持认为傅里叶的方法无法表示</a:t>
            </a:r>
            <a:r>
              <a:rPr lang="zh-CN" altLang="en-US" b="1" dirty="0" smtClean="0">
                <a:solidFill>
                  <a:srgbClr val="0000FF"/>
                </a:solidFill>
                <a:latin typeface="Times New Roman" pitchFamily="18" charset="0"/>
                <a:cs typeface="Times New Roman" pitchFamily="18" charset="0"/>
              </a:rPr>
              <a:t>带有棱角</a:t>
            </a:r>
            <a:r>
              <a:rPr lang="zh-CN" altLang="en-US" dirty="0">
                <a:latin typeface="Times New Roman" pitchFamily="18" charset="0"/>
                <a:cs typeface="Times New Roman" pitchFamily="18" charset="0"/>
              </a:rPr>
              <a:t>的信号，如</a:t>
            </a:r>
            <a:r>
              <a:rPr lang="zh-CN" altLang="en-US" dirty="0" smtClean="0">
                <a:latin typeface="Times New Roman" pitchFamily="18" charset="0"/>
                <a:cs typeface="Times New Roman" pitchFamily="18" charset="0"/>
              </a:rPr>
              <a:t>在</a:t>
            </a:r>
            <a:r>
              <a:rPr lang="zh-CN" altLang="en-US" b="1" dirty="0" smtClean="0">
                <a:solidFill>
                  <a:srgbClr val="0000FF"/>
                </a:solidFill>
                <a:latin typeface="Times New Roman" pitchFamily="18" charset="0"/>
                <a:cs typeface="Times New Roman" pitchFamily="18" charset="0"/>
              </a:rPr>
              <a:t>方波</a:t>
            </a:r>
            <a:r>
              <a:rPr lang="zh-CN" altLang="en-US" dirty="0" smtClean="0">
                <a:latin typeface="Times New Roman" pitchFamily="18" charset="0"/>
                <a:cs typeface="Times New Roman" pitchFamily="18" charset="0"/>
              </a:rPr>
              <a:t>中出现非连续变化斜率。法国科学学会屈服于拉格朗日的威望，拒绝了傅里叶的工作，幸运的是直到拉格朗日</a:t>
            </a:r>
            <a:r>
              <a:rPr lang="zh-CN" altLang="en-US" b="1" dirty="0" smtClean="0">
                <a:solidFill>
                  <a:srgbClr val="0000FF"/>
                </a:solidFill>
                <a:latin typeface="Times New Roman" pitchFamily="18" charset="0"/>
                <a:cs typeface="Times New Roman" pitchFamily="18" charset="0"/>
              </a:rPr>
              <a:t>死后</a:t>
            </a:r>
            <a:r>
              <a:rPr lang="en-US" altLang="zh-CN" dirty="0" smtClean="0">
                <a:solidFill>
                  <a:srgbClr val="0000FF"/>
                </a:solidFill>
                <a:latin typeface="Times New Roman" pitchFamily="18" charset="0"/>
                <a:cs typeface="Times New Roman" pitchFamily="18" charset="0"/>
              </a:rPr>
              <a:t>15</a:t>
            </a:r>
            <a:r>
              <a:rPr lang="zh-CN" altLang="en-US" b="1" dirty="0" smtClean="0">
                <a:solidFill>
                  <a:srgbClr val="0000FF"/>
                </a:solidFill>
                <a:latin typeface="Times New Roman" pitchFamily="18" charset="0"/>
                <a:cs typeface="Times New Roman" pitchFamily="18" charset="0"/>
              </a:rPr>
              <a:t>年</a:t>
            </a:r>
            <a:r>
              <a:rPr lang="zh-CN" altLang="en-US" dirty="0" smtClean="0">
                <a:latin typeface="Times New Roman" pitchFamily="18" charset="0"/>
                <a:cs typeface="Times New Roman" pitchFamily="18" charset="0"/>
              </a:rPr>
              <a:t>这个论文才被发表出来。</a:t>
            </a:r>
          </a:p>
          <a:p>
            <a:pPr>
              <a:lnSpc>
                <a:spcPct val="90000"/>
              </a:lnSpc>
            </a:pPr>
            <a:r>
              <a:rPr lang="zh-CN" altLang="en-US" dirty="0" smtClean="0">
                <a:latin typeface="Times New Roman" pitchFamily="18" charset="0"/>
                <a:cs typeface="Times New Roman" pitchFamily="18" charset="0"/>
              </a:rPr>
              <a:t>谁是对的呢？</a:t>
            </a:r>
            <a:r>
              <a:rPr lang="zh-CN" altLang="en-US" b="1" dirty="0" smtClean="0">
                <a:solidFill>
                  <a:srgbClr val="0000FF"/>
                </a:solidFill>
                <a:latin typeface="Times New Roman" pitchFamily="18" charset="0"/>
                <a:cs typeface="Times New Roman" pitchFamily="18" charset="0"/>
              </a:rPr>
              <a:t>拉格朗日是对的</a:t>
            </a:r>
            <a:r>
              <a:rPr lang="zh-CN" altLang="en-US" dirty="0" smtClean="0">
                <a:latin typeface="Times New Roman" pitchFamily="18" charset="0"/>
                <a:cs typeface="Times New Roman" pitchFamily="18" charset="0"/>
              </a:rPr>
              <a:t>：正弦曲线无法组合成一个带有棱角的信号。但是，我们可以用正弦曲线来</a:t>
            </a:r>
            <a:r>
              <a:rPr lang="zh-CN" altLang="en-US" b="1" dirty="0" smtClean="0">
                <a:solidFill>
                  <a:srgbClr val="0000FF"/>
                </a:solidFill>
                <a:latin typeface="Times New Roman" pitchFamily="18" charset="0"/>
                <a:cs typeface="Times New Roman" pitchFamily="18" charset="0"/>
              </a:rPr>
              <a:t>非常逼近</a:t>
            </a:r>
            <a:r>
              <a:rPr lang="zh-CN" altLang="en-US" dirty="0" smtClean="0">
                <a:latin typeface="Times New Roman" pitchFamily="18" charset="0"/>
                <a:cs typeface="Times New Roman" pitchFamily="18" charset="0"/>
              </a:rPr>
              <a:t>地表示它，逼近到两种表示方法不存在能量差别，基于此，</a:t>
            </a:r>
            <a:r>
              <a:rPr lang="zh-CN" altLang="en-US" b="1" dirty="0" smtClean="0">
                <a:solidFill>
                  <a:srgbClr val="0000FF"/>
                </a:solidFill>
                <a:latin typeface="Times New Roman" pitchFamily="18" charset="0"/>
                <a:cs typeface="Times New Roman" pitchFamily="18" charset="0"/>
              </a:rPr>
              <a:t>傅里叶是对的</a:t>
            </a:r>
            <a:r>
              <a:rPr lang="zh-CN" altLang="en-US" dirty="0" smtClean="0">
                <a:latin typeface="Times New Roman" pitchFamily="18" charset="0"/>
                <a:cs typeface="Times New Roman" pitchFamily="18" charset="0"/>
              </a:rPr>
              <a:t>。</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00042"/>
            <a:ext cx="8229600" cy="1143000"/>
          </a:xfrm>
        </p:spPr>
        <p:txBody>
          <a:bodyPr/>
          <a:lstStyle/>
          <a:p>
            <a:r>
              <a:rPr lang="zh-CN" altLang="en-US" b="1" dirty="0" smtClean="0"/>
              <a:t>傅里叶</a:t>
            </a:r>
            <a:r>
              <a:rPr lang="en-US" altLang="zh-CN" dirty="0" smtClean="0">
                <a:latin typeface="Times New Roman" pitchFamily="18" charset="0"/>
                <a:cs typeface="Times New Roman" pitchFamily="18" charset="0"/>
              </a:rPr>
              <a:t>&amp;</a:t>
            </a:r>
            <a:r>
              <a:rPr lang="zh-CN" altLang="en-US" b="1" dirty="0" smtClean="0"/>
              <a:t>拉普拉斯</a:t>
            </a:r>
            <a:r>
              <a:rPr lang="en-US" altLang="zh-CN" dirty="0" smtClean="0">
                <a:latin typeface="Times New Roman" pitchFamily="18" charset="0"/>
                <a:cs typeface="Times New Roman" pitchFamily="18" charset="0"/>
              </a:rPr>
              <a:t>&amp;</a:t>
            </a:r>
            <a:r>
              <a:rPr lang="zh-CN" altLang="en-US" b="1" dirty="0" smtClean="0"/>
              <a:t>拉格朗日</a:t>
            </a:r>
            <a:endParaRPr lang="zh-CN" altLang="en-US" b="1" dirty="0"/>
          </a:p>
        </p:txBody>
      </p:sp>
      <p:sp>
        <p:nvSpPr>
          <p:cNvPr id="3" name="内容占位符 2"/>
          <p:cNvSpPr>
            <a:spLocks noGrp="1"/>
          </p:cNvSpPr>
          <p:nvPr>
            <p:ph idx="1"/>
          </p:nvPr>
        </p:nvSpPr>
        <p:spPr>
          <a:xfrm>
            <a:off x="457200" y="1928802"/>
            <a:ext cx="8229600" cy="4197361"/>
          </a:xfrm>
        </p:spPr>
        <p:txBody>
          <a:bodyPr/>
          <a:lstStyle/>
          <a:p>
            <a:r>
              <a:rPr lang="zh-CN" altLang="en-US" dirty="0" smtClean="0"/>
              <a:t>任何连续周期信号都可以由一组适当的正弦曲线</a:t>
            </a:r>
            <a:r>
              <a:rPr lang="zh-CN" altLang="en-US" b="1" dirty="0" smtClean="0">
                <a:solidFill>
                  <a:srgbClr val="0000FF"/>
                </a:solidFill>
              </a:rPr>
              <a:t>组合</a:t>
            </a:r>
            <a:r>
              <a:rPr lang="zh-CN" altLang="en-US" dirty="0" smtClean="0"/>
              <a:t>而成。</a:t>
            </a:r>
          </a:p>
          <a:p>
            <a:r>
              <a:rPr lang="zh-CN" altLang="en-US" dirty="0" smtClean="0"/>
              <a:t>任何连续周期信号都可以由一组适当的正弦曲线</a:t>
            </a:r>
            <a:r>
              <a:rPr lang="zh-CN" altLang="en-US" b="1" dirty="0" smtClean="0">
                <a:solidFill>
                  <a:srgbClr val="0000FF"/>
                </a:solidFill>
              </a:rPr>
              <a:t>近似组合</a:t>
            </a:r>
            <a:r>
              <a:rPr lang="zh-CN" altLang="en-US" dirty="0" smtClean="0"/>
              <a:t>而成。</a:t>
            </a:r>
            <a:endParaRPr lang="en-US" altLang="zh-CN" dirty="0" smtClean="0"/>
          </a:p>
          <a:p>
            <a:endParaRPr lang="zh-CN" altLang="en-US" dirty="0"/>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a:spLocks noChangeArrowheads="1"/>
          </p:cNvSpPr>
          <p:nvPr/>
        </p:nvSpPr>
        <p:spPr bwMode="auto">
          <a:xfrm>
            <a:off x="683568" y="908720"/>
            <a:ext cx="7786687" cy="4524315"/>
          </a:xfrm>
          <a:prstGeom prst="rect">
            <a:avLst/>
          </a:prstGeom>
          <a:noFill/>
          <a:ln w="9525">
            <a:noFill/>
            <a:miter lim="800000"/>
            <a:headEnd/>
            <a:tailEnd/>
          </a:ln>
        </p:spPr>
        <p:txBody>
          <a:bodyPr>
            <a:spAutoFit/>
          </a:bodyPr>
          <a:lstStyle/>
          <a:p>
            <a:r>
              <a:rPr lang="zh-CN" altLang="en-US" sz="2800" dirty="0">
                <a:latin typeface="微软雅黑" pitchFamily="34" charset="-122"/>
                <a:ea typeface="微软雅黑" pitchFamily="34" charset="-122"/>
              </a:rPr>
              <a:t>    </a:t>
            </a:r>
            <a:r>
              <a:rPr lang="zh-CN" altLang="en-US" sz="3200" dirty="0">
                <a:latin typeface="+mj-ea"/>
                <a:ea typeface="+mj-ea"/>
              </a:rPr>
              <a:t>傅里叶变换这种</a:t>
            </a:r>
            <a:r>
              <a:rPr lang="zh-CN" altLang="en-US" sz="3200" b="1" dirty="0">
                <a:solidFill>
                  <a:srgbClr val="0000FF"/>
                </a:solidFill>
                <a:latin typeface="+mj-ea"/>
                <a:ea typeface="+mj-ea"/>
              </a:rPr>
              <a:t>对偶关系</a:t>
            </a:r>
            <a:r>
              <a:rPr lang="zh-CN" altLang="en-US" sz="3200" dirty="0">
                <a:latin typeface="+mj-ea"/>
                <a:ea typeface="+mj-ea"/>
              </a:rPr>
              <a:t>的本质，是把一块信息用彻底打乱的方式重新叙述一遍。</a:t>
            </a:r>
            <a:endParaRPr lang="en-US" altLang="zh-CN" sz="3200" dirty="0">
              <a:latin typeface="+mj-ea"/>
              <a:ea typeface="+mj-ea"/>
            </a:endParaRPr>
          </a:p>
          <a:p>
            <a:r>
              <a:rPr lang="zh-CN" altLang="en-US" sz="3200" dirty="0">
                <a:latin typeface="+mj-ea"/>
                <a:ea typeface="+mj-ea"/>
              </a:rPr>
              <a:t>    正如前面所提到的那样，一个信号可能在</a:t>
            </a:r>
            <a:r>
              <a:rPr lang="zh-CN" altLang="en-US" sz="3200" b="1" dirty="0">
                <a:solidFill>
                  <a:srgbClr val="0000FF"/>
                </a:solidFill>
                <a:latin typeface="+mj-ea"/>
                <a:ea typeface="+mj-ea"/>
              </a:rPr>
              <a:t>空域上显得内容丰富</a:t>
            </a:r>
            <a:r>
              <a:rPr lang="zh-CN" altLang="en-US" sz="3200" dirty="0">
                <a:latin typeface="+mj-ea"/>
                <a:ea typeface="+mj-ea"/>
              </a:rPr>
              <a:t>，但是当它在</a:t>
            </a:r>
            <a:r>
              <a:rPr lang="zh-CN" altLang="en-US" sz="3200" b="1" dirty="0">
                <a:solidFill>
                  <a:srgbClr val="0000FF"/>
                </a:solidFill>
                <a:latin typeface="+mj-ea"/>
                <a:ea typeface="+mj-ea"/>
              </a:rPr>
              <a:t>频域</a:t>
            </a:r>
            <a:r>
              <a:rPr lang="zh-CN" altLang="en-US" sz="3200" dirty="0">
                <a:latin typeface="+mj-ea"/>
                <a:ea typeface="+mj-ea"/>
              </a:rPr>
              <a:t>上被重新表达出来的时候，往往就在大多数区域</a:t>
            </a:r>
            <a:r>
              <a:rPr lang="zh-CN" altLang="en-US" sz="3200" b="1" dirty="0">
                <a:solidFill>
                  <a:srgbClr val="0000FF"/>
                </a:solidFill>
                <a:latin typeface="+mj-ea"/>
                <a:ea typeface="+mj-ea"/>
              </a:rPr>
              <a:t>接近于零</a:t>
            </a:r>
            <a:r>
              <a:rPr lang="zh-CN" altLang="en-US" sz="3200" dirty="0">
                <a:latin typeface="+mj-ea"/>
                <a:ea typeface="+mj-ea"/>
              </a:rPr>
              <a:t>。</a:t>
            </a:r>
            <a:endParaRPr lang="en-US" altLang="zh-CN" sz="3200" dirty="0">
              <a:latin typeface="+mj-ea"/>
              <a:ea typeface="+mj-ea"/>
            </a:endParaRPr>
          </a:p>
          <a:p>
            <a:r>
              <a:rPr lang="en-US" altLang="zh-CN" sz="3200" dirty="0">
                <a:latin typeface="+mj-ea"/>
                <a:ea typeface="+mj-ea"/>
              </a:rPr>
              <a:t>    </a:t>
            </a:r>
            <a:r>
              <a:rPr lang="zh-CN" altLang="en-US" sz="3200" dirty="0">
                <a:latin typeface="+mj-ea"/>
                <a:ea typeface="+mj-ea"/>
              </a:rPr>
              <a:t>反过来这个关系也是对称的：一个</a:t>
            </a:r>
            <a:r>
              <a:rPr lang="zh-CN" altLang="en-US" sz="3200" b="1" dirty="0">
                <a:solidFill>
                  <a:srgbClr val="0000FF"/>
                </a:solidFill>
                <a:latin typeface="+mj-ea"/>
                <a:ea typeface="+mj-ea"/>
              </a:rPr>
              <a:t>空域上大多数区域接近于零的信号</a:t>
            </a:r>
            <a:r>
              <a:rPr lang="zh-CN" altLang="en-US" sz="3200" dirty="0">
                <a:latin typeface="+mj-ea"/>
                <a:ea typeface="+mj-ea"/>
              </a:rPr>
              <a:t>，在</a:t>
            </a:r>
            <a:r>
              <a:rPr lang="zh-CN" altLang="en-US" sz="3200" b="1" dirty="0">
                <a:solidFill>
                  <a:srgbClr val="0000FF"/>
                </a:solidFill>
                <a:latin typeface="+mj-ea"/>
                <a:ea typeface="+mj-ea"/>
              </a:rPr>
              <a:t>频域上通常都会占据绝大多数频率</a:t>
            </a:r>
            <a:r>
              <a:rPr lang="zh-CN" altLang="en-US" sz="3200" dirty="0">
                <a:latin typeface="+mj-ea"/>
                <a:ea typeface="+mj-ea"/>
              </a:rPr>
              <a:t>。</a:t>
            </a:r>
          </a:p>
        </p:txBody>
      </p:sp>
      <p:pic>
        <p:nvPicPr>
          <p:cNvPr id="5" name="图示 4"/>
          <p:cNvPicPr>
            <a:picLocks noChangeArrowheads="1"/>
          </p:cNvPicPr>
          <p:nvPr/>
        </p:nvPicPr>
        <p:blipFill>
          <a:blip r:embed="rId2" cstate="print"/>
          <a:srcRect/>
          <a:stretch>
            <a:fillRect/>
          </a:stretch>
        </p:blipFill>
        <p:spPr bwMode="auto">
          <a:xfrm>
            <a:off x="1259632" y="1196752"/>
            <a:ext cx="6229350" cy="407670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p:tgtEl>
                                          <p:spTgt spid="3">
                                            <p:txEl>
                                              <p:pRg st="0" end="0"/>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3">
                                            <p:txEl>
                                              <p:pRg st="0" end="0"/>
                                            </p:txEl>
                                          </p:spTgt>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p:tgtEl>
                                          <p:spTgt spid="3">
                                            <p:txEl>
                                              <p:pRg st="1" end="1"/>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3">
                                            <p:txEl>
                                              <p:pRg st="1" end="1"/>
                                            </p:txEl>
                                          </p:spTgt>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p:tgtEl>
                                          <p:spTgt spid="3">
                                            <p:txEl>
                                              <p:pRg st="2" end="2"/>
                                            </p:txEl>
                                          </p:spTgt>
                                        </p:tgtEl>
                                        <p:attrNameLst>
                                          <p:attrName>ppt_y</p:attrName>
                                        </p:attrNameLst>
                                      </p:cBhvr>
                                      <p:tavLst>
                                        <p:tav tm="0">
                                          <p:val>
                                            <p:strVal val="ppt_y"/>
                                          </p:val>
                                        </p:tav>
                                        <p:tav tm="100000">
                                          <p:val>
                                            <p:strVal val="1+ppt_h/2"/>
                                          </p:val>
                                        </p:tav>
                                      </p:tavLst>
                                    </p:anim>
                                    <p:set>
                                      <p:cBhvr>
                                        <p:cTn id="30"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heckerboard(across)">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标题 1"/>
          <p:cNvSpPr>
            <a:spLocks noGrp="1"/>
          </p:cNvSpPr>
          <p:nvPr>
            <p:ph type="title" idx="4294967295"/>
          </p:nvPr>
        </p:nvSpPr>
        <p:spPr>
          <a:xfrm>
            <a:off x="827584" y="0"/>
            <a:ext cx="7772400" cy="1143000"/>
          </a:xfrm>
        </p:spPr>
        <p:txBody>
          <a:bodyPr/>
          <a:lstStyle/>
          <a:p>
            <a:r>
              <a:rPr lang="zh-CN" altLang="en-US" b="1" dirty="0" smtClean="0"/>
              <a:t>猜猜看？</a:t>
            </a:r>
          </a:p>
        </p:txBody>
      </p:sp>
      <p:pic>
        <p:nvPicPr>
          <p:cNvPr id="3" name="图片 2" descr="http://songshuhui.net/forum/attachments/month_1101/1101300911c8d24428a3862cf9.png"/>
          <p:cNvPicPr>
            <a:picLocks noChangeAspect="1" noChangeArrowheads="1"/>
          </p:cNvPicPr>
          <p:nvPr/>
        </p:nvPicPr>
        <p:blipFill>
          <a:blip r:embed="rId2" cstate="print"/>
          <a:srcRect/>
          <a:stretch>
            <a:fillRect/>
          </a:stretch>
        </p:blipFill>
        <p:spPr bwMode="auto">
          <a:xfrm>
            <a:off x="571500" y="1285875"/>
            <a:ext cx="7786688" cy="4000500"/>
          </a:xfrm>
          <a:prstGeom prst="rect">
            <a:avLst/>
          </a:prstGeom>
          <a:noFill/>
          <a:ln w="9525">
            <a:noFill/>
            <a:miter lim="800000"/>
            <a:headEnd/>
            <a:tailEnd/>
          </a:ln>
        </p:spPr>
      </p:pic>
      <p:sp>
        <p:nvSpPr>
          <p:cNvPr id="4" name="圆角矩形 3"/>
          <p:cNvSpPr/>
          <p:nvPr/>
        </p:nvSpPr>
        <p:spPr>
          <a:xfrm>
            <a:off x="857250" y="1785938"/>
            <a:ext cx="3429000" cy="300037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9600" dirty="0">
                <a:solidFill>
                  <a:srgbClr val="FFFF00"/>
                </a:solidFill>
              </a:rPr>
              <a:t>  ？</a:t>
            </a:r>
          </a:p>
        </p:txBody>
      </p:sp>
      <p:sp>
        <p:nvSpPr>
          <p:cNvPr id="5" name="矩形 4"/>
          <p:cNvSpPr>
            <a:spLocks noChangeArrowheads="1"/>
          </p:cNvSpPr>
          <p:nvPr/>
        </p:nvSpPr>
        <p:spPr bwMode="auto">
          <a:xfrm>
            <a:off x="323850" y="5300663"/>
            <a:ext cx="8572500" cy="1569660"/>
          </a:xfrm>
          <a:prstGeom prst="rect">
            <a:avLst/>
          </a:prstGeom>
          <a:noFill/>
          <a:ln w="9525">
            <a:noFill/>
            <a:miter lim="800000"/>
            <a:headEnd/>
            <a:tailEnd/>
          </a:ln>
        </p:spPr>
        <p:txBody>
          <a:bodyPr>
            <a:spAutoFit/>
          </a:bodyPr>
          <a:lstStyle/>
          <a:p>
            <a:r>
              <a:rPr lang="zh-CN" altLang="en-US" sz="3200" dirty="0">
                <a:latin typeface="+mn-ea"/>
                <a:ea typeface="+mn-ea"/>
              </a:rPr>
              <a:t>  一个在时域或空域上看起来</a:t>
            </a:r>
            <a:r>
              <a:rPr lang="zh-CN" altLang="en-US" sz="3200" b="1" dirty="0">
                <a:solidFill>
                  <a:srgbClr val="0000FF"/>
                </a:solidFill>
                <a:latin typeface="+mn-ea"/>
                <a:ea typeface="+mn-ea"/>
              </a:rPr>
              <a:t>很复杂的信号</a:t>
            </a:r>
            <a:r>
              <a:rPr lang="zh-CN" altLang="en-US" sz="3200" dirty="0">
                <a:latin typeface="+mn-ea"/>
                <a:ea typeface="+mn-ea"/>
              </a:rPr>
              <a:t>（譬如一段声音或者一幅图像）通常在</a:t>
            </a:r>
            <a:r>
              <a:rPr lang="zh-CN" altLang="en-US" sz="3200" b="1" dirty="0">
                <a:solidFill>
                  <a:srgbClr val="0000FF"/>
                </a:solidFill>
                <a:latin typeface="+mn-ea"/>
                <a:ea typeface="+mn-ea"/>
              </a:rPr>
              <a:t>频域</a:t>
            </a:r>
            <a:r>
              <a:rPr lang="zh-CN" altLang="en-US" sz="3200" dirty="0">
                <a:latin typeface="+mn-ea"/>
                <a:ea typeface="+mn-ea"/>
              </a:rPr>
              <a:t>上的表达会很</a:t>
            </a:r>
            <a:r>
              <a:rPr lang="zh-CN" altLang="en-US" sz="3200" b="1" dirty="0">
                <a:solidFill>
                  <a:srgbClr val="0000FF"/>
                </a:solidFill>
                <a:latin typeface="+mn-ea"/>
                <a:ea typeface="+mn-ea"/>
              </a:rPr>
              <a:t>简单</a:t>
            </a:r>
            <a:r>
              <a:rPr lang="zh-CN" altLang="en-US" sz="3200" dirty="0">
                <a:latin typeface="+mn-ea"/>
                <a:ea typeface="+mn-ea"/>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5" presetClass="exit" presetSubtype="10" fill="hold" grpId="0" nodeType="clickEffect">
                                  <p:stCondLst>
                                    <p:cond delay="0"/>
                                  </p:stCondLst>
                                  <p:childTnLst>
                                    <p:animEffect transition="out" filter="checkerboard(across)">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bldLst>
      <p:bldP spid="4"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标题 1"/>
          <p:cNvSpPr>
            <a:spLocks noGrp="1"/>
          </p:cNvSpPr>
          <p:nvPr>
            <p:ph type="title" idx="4294967295"/>
          </p:nvPr>
        </p:nvSpPr>
        <p:spPr>
          <a:xfrm>
            <a:off x="971600" y="125760"/>
            <a:ext cx="7772400" cy="1143000"/>
          </a:xfrm>
        </p:spPr>
        <p:txBody>
          <a:bodyPr/>
          <a:lstStyle/>
          <a:p>
            <a:r>
              <a:rPr lang="zh-CN" altLang="en-US" b="1" dirty="0" smtClean="0"/>
              <a:t>猜猜看？</a:t>
            </a:r>
          </a:p>
        </p:txBody>
      </p:sp>
      <p:pic>
        <p:nvPicPr>
          <p:cNvPr id="3" name="图片 2" descr="http://songshuhui.net/wp-content/uploads/2011/02/heart.png"/>
          <p:cNvPicPr>
            <a:picLocks noChangeAspect="1" noChangeArrowheads="1"/>
          </p:cNvPicPr>
          <p:nvPr/>
        </p:nvPicPr>
        <p:blipFill>
          <a:blip r:embed="rId2" cstate="print"/>
          <a:srcRect/>
          <a:stretch>
            <a:fillRect/>
          </a:stretch>
        </p:blipFill>
        <p:spPr bwMode="auto">
          <a:xfrm>
            <a:off x="928688" y="1214438"/>
            <a:ext cx="7215187" cy="3929062"/>
          </a:xfrm>
          <a:prstGeom prst="rect">
            <a:avLst/>
          </a:prstGeom>
          <a:noFill/>
          <a:ln w="9525">
            <a:noFill/>
            <a:miter lim="800000"/>
            <a:headEnd/>
            <a:tailEnd/>
          </a:ln>
        </p:spPr>
      </p:pic>
      <p:sp>
        <p:nvSpPr>
          <p:cNvPr id="4" name="圆角矩形 3"/>
          <p:cNvSpPr/>
          <p:nvPr/>
        </p:nvSpPr>
        <p:spPr>
          <a:xfrm>
            <a:off x="1143000" y="1571625"/>
            <a:ext cx="3429000" cy="300037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9600" dirty="0">
                <a:solidFill>
                  <a:srgbClr val="FFFF00"/>
                </a:solidFill>
              </a:rPr>
              <a:t>  </a:t>
            </a:r>
            <a:r>
              <a:rPr lang="zh-CN" altLang="en-US" sz="9600" dirty="0">
                <a:solidFill>
                  <a:schemeClr val="tx2">
                    <a:lumMod val="75000"/>
                  </a:schemeClr>
                </a:solidFill>
              </a:rPr>
              <a:t>？</a:t>
            </a:r>
          </a:p>
        </p:txBody>
      </p:sp>
      <p:sp>
        <p:nvSpPr>
          <p:cNvPr id="15361" name="Rectangle 1"/>
          <p:cNvSpPr>
            <a:spLocks noChangeArrowheads="1"/>
          </p:cNvSpPr>
          <p:nvPr/>
        </p:nvSpPr>
        <p:spPr bwMode="auto">
          <a:xfrm>
            <a:off x="214313" y="5438329"/>
            <a:ext cx="8643937" cy="1077218"/>
          </a:xfrm>
          <a:prstGeom prst="rect">
            <a:avLst/>
          </a:prstGeom>
          <a:noFill/>
          <a:ln w="9525">
            <a:noFill/>
            <a:miter lim="800000"/>
            <a:headEnd/>
            <a:tailEnd/>
          </a:ln>
        </p:spPr>
        <p:txBody>
          <a:bodyPr anchor="ctr">
            <a:spAutoFit/>
          </a:bodyPr>
          <a:lstStyle/>
          <a:p>
            <a:r>
              <a:rPr lang="en-US" altLang="zh-CN" sz="2800" dirty="0">
                <a:latin typeface="微软雅黑" pitchFamily="34" charset="-122"/>
                <a:ea typeface="微软雅黑" pitchFamily="34" charset="-122"/>
              </a:rPr>
              <a:t>  </a:t>
            </a:r>
            <a:r>
              <a:rPr lang="zh-CN" altLang="en-US" sz="3200" dirty="0">
                <a:latin typeface="+mj-ea"/>
                <a:ea typeface="+mj-ea"/>
              </a:rPr>
              <a:t>一个空域上大多数区域</a:t>
            </a:r>
            <a:r>
              <a:rPr lang="zh-CN" altLang="en-US" sz="3200" b="1" dirty="0">
                <a:solidFill>
                  <a:srgbClr val="0000FF"/>
                </a:solidFill>
                <a:latin typeface="+mj-ea"/>
                <a:ea typeface="+mj-ea"/>
              </a:rPr>
              <a:t>接近于零</a:t>
            </a:r>
            <a:r>
              <a:rPr lang="zh-CN" altLang="en-US" sz="3200" dirty="0">
                <a:latin typeface="+mj-ea"/>
                <a:ea typeface="+mj-ea"/>
              </a:rPr>
              <a:t>的信号，在频域上通常都会</a:t>
            </a:r>
            <a:r>
              <a:rPr lang="zh-CN" altLang="en-US" sz="3200" b="1" dirty="0">
                <a:solidFill>
                  <a:srgbClr val="0000FF"/>
                </a:solidFill>
                <a:latin typeface="+mj-ea"/>
                <a:ea typeface="+mj-ea"/>
              </a:rPr>
              <a:t>占据绝大多数频率</a:t>
            </a:r>
            <a:r>
              <a:rPr lang="zh-CN" altLang="en-US" sz="3200" dirty="0">
                <a:latin typeface="+mj-ea"/>
                <a:ea typeface="+mj-ea"/>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361">
                                            <p:txEl>
                                              <p:pRg st="0" end="0"/>
                                            </p:txEl>
                                          </p:spTgt>
                                        </p:tgtEl>
                                        <p:attrNameLst>
                                          <p:attrName>style.visibility</p:attrName>
                                        </p:attrNameLst>
                                      </p:cBhvr>
                                      <p:to>
                                        <p:strVal val="visible"/>
                                      </p:to>
                                    </p:set>
                                    <p:animEffect transition="in" filter="dissolve">
                                      <p:cBhvr>
                                        <p:cTn id="12" dur="500"/>
                                        <p:tgtEl>
                                          <p:spTgt spid="153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5" presetClass="exit" presetSubtype="10" fill="hold" grpId="0" nodeType="clickEffect">
                                  <p:stCondLst>
                                    <p:cond delay="0"/>
                                  </p:stCondLst>
                                  <p:childTnLst>
                                    <p:animEffect transition="out" filter="checkerboard(across)">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标题 1"/>
          <p:cNvSpPr>
            <a:spLocks noGrp="1"/>
          </p:cNvSpPr>
          <p:nvPr>
            <p:ph type="title" idx="4294967295"/>
          </p:nvPr>
        </p:nvSpPr>
        <p:spPr>
          <a:xfrm>
            <a:off x="467544" y="260648"/>
            <a:ext cx="8229600" cy="1371600"/>
          </a:xfrm>
        </p:spPr>
        <p:txBody>
          <a:bodyPr/>
          <a:lstStyle/>
          <a:p>
            <a:r>
              <a:rPr lang="zh-CN" altLang="en-US" b="1" dirty="0" smtClean="0">
                <a:latin typeface="Times New Roman" pitchFamily="18" charset="0"/>
                <a:cs typeface="Times New Roman" pitchFamily="18" charset="0"/>
              </a:rPr>
              <a:t>傅里叶变换的应用</a:t>
            </a:r>
            <a:r>
              <a:rPr lang="zh-CN" altLang="en-US" sz="4000" dirty="0" smtClean="0">
                <a:latin typeface="Times New Roman" pitchFamily="18" charset="0"/>
                <a:cs typeface="Times New Roman" pitchFamily="18" charset="0"/>
              </a:rPr>
              <a:t/>
            </a:r>
            <a:br>
              <a:rPr lang="zh-CN" altLang="en-US" sz="4000" dirty="0" smtClean="0">
                <a:latin typeface="Times New Roman" pitchFamily="18" charset="0"/>
                <a:cs typeface="Times New Roman" pitchFamily="18" charset="0"/>
              </a:rPr>
            </a:br>
            <a:endParaRPr lang="zh-CN" altLang="en-US" sz="4000" dirty="0" smtClean="0">
              <a:latin typeface="Times New Roman" pitchFamily="18" charset="0"/>
              <a:cs typeface="Times New Roman" pitchFamily="18" charset="0"/>
            </a:endParaRPr>
          </a:p>
        </p:txBody>
      </p:sp>
      <p:sp>
        <p:nvSpPr>
          <p:cNvPr id="51203" name="Rectangle 1"/>
          <p:cNvSpPr>
            <a:spLocks noChangeArrowheads="1"/>
          </p:cNvSpPr>
          <p:nvPr/>
        </p:nvSpPr>
        <p:spPr bwMode="auto">
          <a:xfrm>
            <a:off x="611560" y="1052736"/>
            <a:ext cx="7788970" cy="3046988"/>
          </a:xfrm>
          <a:prstGeom prst="rect">
            <a:avLst/>
          </a:prstGeom>
          <a:noFill/>
          <a:ln w="9525">
            <a:noFill/>
            <a:miter lim="800000"/>
            <a:headEnd/>
            <a:tailEnd/>
          </a:ln>
        </p:spPr>
        <p:txBody>
          <a:bodyPr wrap="square" anchor="ctr">
            <a:spAutoFit/>
          </a:bodyPr>
          <a:lstStyle/>
          <a:p>
            <a:r>
              <a:rPr lang="en-US" altLang="zh-CN" sz="2400" dirty="0">
                <a:solidFill>
                  <a:srgbClr val="3D3D3D"/>
                </a:solidFill>
                <a:latin typeface="Times New Roman" pitchFamily="18" charset="0"/>
                <a:cs typeface="Times New Roman" pitchFamily="18" charset="0"/>
              </a:rPr>
              <a:t>    </a:t>
            </a:r>
            <a:r>
              <a:rPr lang="zh-CN" altLang="en-US" sz="3200" dirty="0">
                <a:latin typeface="Times New Roman" pitchFamily="18" charset="0"/>
                <a:ea typeface="+mn-ea"/>
                <a:cs typeface="Times New Roman" pitchFamily="18" charset="0"/>
              </a:rPr>
              <a:t>这就导出了一个极为有用的结论：</a:t>
            </a:r>
            <a:r>
              <a:rPr lang="zh-CN" altLang="en-US" sz="3200" b="1" dirty="0">
                <a:solidFill>
                  <a:srgbClr val="0000FF"/>
                </a:solidFill>
                <a:latin typeface="Times New Roman" pitchFamily="18" charset="0"/>
                <a:ea typeface="+mn-ea"/>
                <a:cs typeface="Times New Roman" pitchFamily="18" charset="0"/>
              </a:rPr>
              <a:t>一个看起来信息量很大的信号，其实可以只用少得多的数据来加以描述。</a:t>
            </a:r>
            <a:r>
              <a:rPr lang="zh-CN" altLang="en-US" sz="3200" dirty="0">
                <a:latin typeface="Times New Roman" pitchFamily="18" charset="0"/>
                <a:ea typeface="+mn-ea"/>
                <a:cs typeface="Times New Roman" pitchFamily="18" charset="0"/>
              </a:rPr>
              <a:t>只要对它先做傅里叶变换，然后只</a:t>
            </a:r>
            <a:r>
              <a:rPr lang="zh-CN" altLang="en-US" sz="3200" b="1" dirty="0">
                <a:solidFill>
                  <a:srgbClr val="0000FF"/>
                </a:solidFill>
                <a:latin typeface="Times New Roman" pitchFamily="18" charset="0"/>
                <a:ea typeface="+mn-ea"/>
                <a:cs typeface="Times New Roman" pitchFamily="18" charset="0"/>
              </a:rPr>
              <a:t>记录</a:t>
            </a:r>
            <a:r>
              <a:rPr lang="zh-CN" altLang="en-US" sz="3200" dirty="0">
                <a:latin typeface="Times New Roman" pitchFamily="18" charset="0"/>
                <a:ea typeface="+mn-ea"/>
                <a:cs typeface="Times New Roman" pitchFamily="18" charset="0"/>
              </a:rPr>
              <a:t>那些</a:t>
            </a:r>
            <a:r>
              <a:rPr lang="zh-CN" altLang="en-US" sz="3200" b="1" dirty="0">
                <a:solidFill>
                  <a:srgbClr val="0000FF"/>
                </a:solidFill>
                <a:latin typeface="Times New Roman" pitchFamily="18" charset="0"/>
                <a:ea typeface="+mn-ea"/>
                <a:cs typeface="Times New Roman" pitchFamily="18" charset="0"/>
              </a:rPr>
              <a:t>不接近零的频域信息</a:t>
            </a:r>
            <a:r>
              <a:rPr lang="zh-CN" altLang="en-US" sz="3200" dirty="0">
                <a:latin typeface="Times New Roman" pitchFamily="18" charset="0"/>
                <a:ea typeface="+mn-ea"/>
                <a:cs typeface="Times New Roman" pitchFamily="18" charset="0"/>
              </a:rPr>
              <a:t>就可以了，这样数据量就可以大大减少。</a:t>
            </a:r>
          </a:p>
        </p:txBody>
      </p:sp>
      <p:sp>
        <p:nvSpPr>
          <p:cNvPr id="5" name="矩形 4"/>
          <p:cNvSpPr/>
          <p:nvPr/>
        </p:nvSpPr>
        <p:spPr>
          <a:xfrm>
            <a:off x="2123728" y="3645024"/>
            <a:ext cx="4521773" cy="769441"/>
          </a:xfrm>
          <a:prstGeom prst="rect">
            <a:avLst/>
          </a:prstGeom>
          <a:noFill/>
        </p:spPr>
        <p:txBody>
          <a:bodyPr>
            <a:spAutoFit/>
          </a:bodyPr>
          <a:lstStyle/>
          <a:p>
            <a:pPr algn="ctr" fontAlgn="auto">
              <a:spcBef>
                <a:spcPts val="0"/>
              </a:spcBef>
              <a:spcAft>
                <a:spcPts val="0"/>
              </a:spcAft>
              <a:defRPr/>
            </a:pPr>
            <a:r>
              <a:rPr lang="zh-CN" sz="4400" b="1" dirty="0">
                <a:ln w="17780" cmpd="sng">
                  <a:solidFill>
                    <a:srgbClr val="FFFFFF"/>
                  </a:solidFill>
                  <a:prstDash val="solid"/>
                  <a:miter lim="800000"/>
                </a:ln>
                <a:latin typeface="Times New Roman" pitchFamily="18" charset="0"/>
                <a:ea typeface="+mj-ea"/>
                <a:cs typeface="Times New Roman" pitchFamily="18" charset="0"/>
              </a:rPr>
              <a:t>数据压缩</a:t>
            </a:r>
            <a:endParaRPr lang="zh-CN" altLang="en-US" sz="4400" b="1" dirty="0">
              <a:ln w="17780" cmpd="sng">
                <a:solidFill>
                  <a:srgbClr val="FFFFFF"/>
                </a:solidFill>
                <a:prstDash val="solid"/>
                <a:miter lim="800000"/>
              </a:ln>
              <a:latin typeface="Times New Roman" pitchFamily="18" charset="0"/>
              <a:ea typeface="+mj-ea"/>
              <a:cs typeface="Times New Roman" pitchFamily="18" charset="0"/>
            </a:endParaRPr>
          </a:p>
        </p:txBody>
      </p:sp>
      <p:sp>
        <p:nvSpPr>
          <p:cNvPr id="6" name="TextBox 5"/>
          <p:cNvSpPr txBox="1">
            <a:spLocks noChangeArrowheads="1"/>
          </p:cNvSpPr>
          <p:nvPr/>
        </p:nvSpPr>
        <p:spPr bwMode="auto">
          <a:xfrm>
            <a:off x="2214563" y="4643438"/>
            <a:ext cx="4500562" cy="579437"/>
          </a:xfrm>
          <a:prstGeom prst="rect">
            <a:avLst/>
          </a:prstGeom>
          <a:noFill/>
          <a:ln w="9525">
            <a:noFill/>
            <a:miter lim="800000"/>
            <a:headEnd/>
            <a:tailEnd/>
          </a:ln>
        </p:spPr>
        <p:txBody>
          <a:bodyPr>
            <a:spAutoFit/>
          </a:bodyPr>
          <a:lstStyle/>
          <a:p>
            <a:r>
              <a:rPr lang="en-US" altLang="zh-CN" sz="3200" dirty="0">
                <a:latin typeface="Times New Roman" pitchFamily="18" charset="0"/>
                <a:cs typeface="Times New Roman" pitchFamily="18" charset="0"/>
              </a:rPr>
              <a:t>.mp3         .jpg         .mpeg</a:t>
            </a:r>
            <a:endParaRPr lang="zh-CN" altLang="en-US" sz="3200" dirty="0">
              <a:latin typeface="Times New Roman" pitchFamily="18" charset="0"/>
              <a:cs typeface="Times New Roman" pitchFamily="18" charset="0"/>
            </a:endParaRPr>
          </a:p>
        </p:txBody>
      </p:sp>
      <p:pic>
        <p:nvPicPr>
          <p:cNvPr id="7" name="Picture 2" descr="http://www.mikekong.net/Images/Mathematicians/Fourier.jpg"/>
          <p:cNvPicPr>
            <a:picLocks noChangeAspect="1" noChangeArrowheads="1"/>
          </p:cNvPicPr>
          <p:nvPr/>
        </p:nvPicPr>
        <p:blipFill>
          <a:blip r:embed="rId3" cstate="print"/>
          <a:srcRect/>
          <a:stretch>
            <a:fillRect/>
          </a:stretch>
        </p:blipFill>
        <p:spPr bwMode="auto">
          <a:xfrm>
            <a:off x="0" y="4638675"/>
            <a:ext cx="1666875" cy="2219325"/>
          </a:xfrm>
          <a:prstGeom prst="rect">
            <a:avLst/>
          </a:prstGeom>
          <a:noFill/>
          <a:ln w="9525">
            <a:noFill/>
            <a:miter lim="800000"/>
            <a:headEnd/>
            <a:tailEnd/>
          </a:ln>
        </p:spPr>
      </p:pic>
      <p:sp>
        <p:nvSpPr>
          <p:cNvPr id="8" name="椭圆形标注 7"/>
          <p:cNvSpPr>
            <a:spLocks noChangeArrowheads="1"/>
          </p:cNvSpPr>
          <p:nvPr/>
        </p:nvSpPr>
        <p:spPr bwMode="auto">
          <a:xfrm>
            <a:off x="1547664" y="3068960"/>
            <a:ext cx="6357937" cy="2286000"/>
          </a:xfrm>
          <a:prstGeom prst="wedgeEllipseCallout">
            <a:avLst>
              <a:gd name="adj1" fmla="val -48977"/>
              <a:gd name="adj2" fmla="val 66875"/>
            </a:avLst>
          </a:prstGeom>
          <a:solidFill>
            <a:srgbClr val="B7DEE8"/>
          </a:solidFill>
          <a:ln w="25400" algn="ctr">
            <a:solidFill>
              <a:srgbClr val="385D8A"/>
            </a:solidFill>
            <a:miter lim="800000"/>
            <a:headEnd/>
            <a:tailEnd/>
          </a:ln>
        </p:spPr>
        <p:txBody>
          <a:bodyPr anchor="ctr"/>
          <a:lstStyle/>
          <a:p>
            <a:pPr algn="ctr"/>
            <a:r>
              <a:rPr lang="zh-CN" altLang="en-US" sz="3200" dirty="0">
                <a:latin typeface="Times New Roman" pitchFamily="18" charset="0"/>
                <a:ea typeface="+mn-ea"/>
                <a:cs typeface="Times New Roman" pitchFamily="18" charset="0"/>
              </a:rPr>
              <a:t>我就在你们的身边！</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0-#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amond(in)">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b="1" dirty="0" smtClean="0"/>
              <a:t>傅里叶变换的应用</a:t>
            </a:r>
          </a:p>
        </p:txBody>
      </p:sp>
      <p:sp>
        <p:nvSpPr>
          <p:cNvPr id="11267" name="内容占位符 2"/>
          <p:cNvSpPr>
            <a:spLocks noGrp="1"/>
          </p:cNvSpPr>
          <p:nvPr>
            <p:ph idx="1"/>
          </p:nvPr>
        </p:nvSpPr>
        <p:spPr/>
        <p:txBody>
          <a:bodyPr/>
          <a:lstStyle/>
          <a:p>
            <a:r>
              <a:rPr lang="zh-CN" altLang="en-US" dirty="0" smtClean="0"/>
              <a:t>傅里叶变换在</a:t>
            </a:r>
            <a:r>
              <a:rPr lang="zh-CN" altLang="en-US" b="1" dirty="0" smtClean="0">
                <a:solidFill>
                  <a:srgbClr val="0000FF"/>
                </a:solidFill>
              </a:rPr>
              <a:t>物理学、声学、光学、结构动力学、数论、组合数学、概率论、统计学、信号处理、密码学、海洋学、通讯</a:t>
            </a:r>
            <a:r>
              <a:rPr lang="zh-CN" altLang="en-US" dirty="0" smtClean="0"/>
              <a:t>等领域都有着广泛的应用。例如在信号处理中，傅里叶变换的典型用途是将信号分解成振幅分量和频率分量。（维基百科）</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rcRect/>
          <a:stretch>
            <a:fillRect/>
          </a:stretch>
        </p:blipFill>
        <p:spPr>
          <a:xfrm>
            <a:off x="251520" y="1028723"/>
            <a:ext cx="8642350" cy="5686425"/>
          </a:xfrm>
        </p:spPr>
      </p:pic>
      <p:sp>
        <p:nvSpPr>
          <p:cNvPr id="6" name="TextBox 5"/>
          <p:cNvSpPr txBox="1"/>
          <p:nvPr/>
        </p:nvSpPr>
        <p:spPr>
          <a:xfrm>
            <a:off x="2267744" y="260648"/>
            <a:ext cx="5184576" cy="769441"/>
          </a:xfrm>
          <a:prstGeom prst="rect">
            <a:avLst/>
          </a:prstGeom>
          <a:noFill/>
        </p:spPr>
        <p:txBody>
          <a:bodyPr wrap="square" rtlCol="0">
            <a:spAutoFit/>
          </a:bodyPr>
          <a:lstStyle/>
          <a:p>
            <a:r>
              <a:rPr lang="zh-CN" altLang="en-US" sz="4400" b="1" dirty="0" smtClean="0"/>
              <a:t>斯坦福大学公开课</a:t>
            </a:r>
            <a:endParaRPr lang="zh-CN" altLang="en-US" sz="44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srcRect/>
          <a:stretch>
            <a:fillRect/>
          </a:stretch>
        </p:blipFill>
        <p:spPr>
          <a:xfrm>
            <a:off x="251520" y="1052736"/>
            <a:ext cx="8496300" cy="5580063"/>
          </a:xfrm>
        </p:spPr>
      </p:pic>
      <p:sp>
        <p:nvSpPr>
          <p:cNvPr id="5" name="TextBox 4"/>
          <p:cNvSpPr txBox="1"/>
          <p:nvPr/>
        </p:nvSpPr>
        <p:spPr>
          <a:xfrm>
            <a:off x="2267744" y="260648"/>
            <a:ext cx="5184576" cy="769441"/>
          </a:xfrm>
          <a:prstGeom prst="rect">
            <a:avLst/>
          </a:prstGeom>
          <a:noFill/>
        </p:spPr>
        <p:txBody>
          <a:bodyPr wrap="square" rtlCol="0">
            <a:spAutoFit/>
          </a:bodyPr>
          <a:lstStyle/>
          <a:p>
            <a:r>
              <a:rPr lang="zh-CN" altLang="en-US" sz="4400" b="1" dirty="0" smtClean="0"/>
              <a:t>斯坦福大学公开课</a:t>
            </a:r>
            <a:endParaRPr lang="zh-CN" altLang="en-US" sz="44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30832" y="-90264"/>
            <a:ext cx="8229600" cy="1143000"/>
          </a:xfrm>
          <a:noFill/>
        </p:spPr>
        <p:txBody>
          <a:bodyPr>
            <a:normAutofit/>
          </a:bodyPr>
          <a:lstStyle/>
          <a:p>
            <a:r>
              <a:rPr lang="en-US" altLang="zh-CN" dirty="0" smtClean="0">
                <a:latin typeface="Times New Roman" pitchFamily="18" charset="0"/>
                <a:ea typeface="+mn-ea"/>
                <a:cs typeface="Times New Roman" pitchFamily="18" charset="0"/>
              </a:rPr>
              <a:t>Background</a:t>
            </a:r>
            <a:r>
              <a:rPr lang="en-US" altLang="zh-CN" dirty="0" smtClean="0">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b="1" dirty="0" smtClean="0">
                <a:latin typeface="Times New Roman" pitchFamily="18" charset="0"/>
                <a:ea typeface="+mn-ea"/>
                <a:cs typeface="Times New Roman" pitchFamily="18" charset="0"/>
              </a:rPr>
              <a:t>背景知识</a:t>
            </a:r>
          </a:p>
        </p:txBody>
      </p:sp>
      <p:sp>
        <p:nvSpPr>
          <p:cNvPr id="52227" name="Rectangle 3"/>
          <p:cNvSpPr>
            <a:spLocks noChangeArrowheads="1"/>
          </p:cNvSpPr>
          <p:nvPr/>
        </p:nvSpPr>
        <p:spPr bwMode="auto">
          <a:xfrm>
            <a:off x="251520" y="1052736"/>
            <a:ext cx="8642350" cy="5256212"/>
          </a:xfrm>
          <a:prstGeom prst="rect">
            <a:avLst/>
          </a:prstGeom>
          <a:noFill/>
          <a:ln w="9525">
            <a:noFill/>
            <a:miter lim="800000"/>
            <a:headEnd/>
            <a:tailEnd/>
          </a:ln>
        </p:spPr>
        <p:txBody>
          <a:bodyPr/>
          <a:lstStyle/>
          <a:p>
            <a:pPr marL="342900" indent="-342900" algn="just">
              <a:spcBef>
                <a:spcPct val="20000"/>
              </a:spcBef>
              <a:buClr>
                <a:schemeClr val="tx1"/>
              </a:buClr>
              <a:buSzPct val="75000"/>
              <a:buFont typeface="Wingdings" pitchFamily="2" charset="2"/>
              <a:buChar char="Ø"/>
            </a:pPr>
            <a:r>
              <a:rPr lang="en-US" altLang="zh-TW" sz="2400" dirty="0">
                <a:latin typeface="Times New Roman" pitchFamily="18" charset="0"/>
                <a:ea typeface="PMingLiU" pitchFamily="18" charset="-120"/>
                <a:cs typeface="Times New Roman" pitchFamily="18" charset="0"/>
              </a:rPr>
              <a:t>Any function that </a:t>
            </a:r>
            <a:r>
              <a:rPr lang="en-US" altLang="zh-TW" sz="2400" dirty="0">
                <a:solidFill>
                  <a:srgbClr val="0000FF"/>
                </a:solidFill>
                <a:latin typeface="Times New Roman" pitchFamily="18" charset="0"/>
                <a:ea typeface="PMingLiU" pitchFamily="18" charset="-120"/>
                <a:cs typeface="Times New Roman" pitchFamily="18" charset="0"/>
              </a:rPr>
              <a:t>periodically</a:t>
            </a:r>
            <a:r>
              <a:rPr lang="en-US" altLang="zh-TW" sz="2400" dirty="0">
                <a:latin typeface="Times New Roman" pitchFamily="18" charset="0"/>
                <a:ea typeface="PMingLiU" pitchFamily="18" charset="-120"/>
                <a:cs typeface="Times New Roman" pitchFamily="18" charset="0"/>
              </a:rPr>
              <a:t> repeats itself can be expressed as the </a:t>
            </a:r>
            <a:r>
              <a:rPr lang="en-US" altLang="zh-TW" sz="2400" dirty="0">
                <a:solidFill>
                  <a:srgbClr val="0000FF"/>
                </a:solidFill>
                <a:latin typeface="Times New Roman" pitchFamily="18" charset="0"/>
                <a:ea typeface="PMingLiU" pitchFamily="18" charset="-120"/>
                <a:cs typeface="Times New Roman" pitchFamily="18" charset="0"/>
              </a:rPr>
              <a:t>sum</a:t>
            </a:r>
            <a:r>
              <a:rPr lang="en-US" altLang="zh-TW" sz="2400" dirty="0">
                <a:latin typeface="Times New Roman" pitchFamily="18" charset="0"/>
                <a:ea typeface="PMingLiU" pitchFamily="18" charset="-120"/>
                <a:cs typeface="Times New Roman" pitchFamily="18" charset="0"/>
              </a:rPr>
              <a:t> of </a:t>
            </a:r>
            <a:r>
              <a:rPr lang="en-US" altLang="zh-TW" sz="2400" dirty="0" err="1">
                <a:latin typeface="Times New Roman" pitchFamily="18" charset="0"/>
                <a:ea typeface="PMingLiU" pitchFamily="18" charset="-120"/>
                <a:cs typeface="Times New Roman" pitchFamily="18" charset="0"/>
              </a:rPr>
              <a:t>sines</a:t>
            </a:r>
            <a:r>
              <a:rPr lang="en-US" altLang="zh-TW" sz="2400" dirty="0">
                <a:latin typeface="Times New Roman" pitchFamily="18" charset="0"/>
                <a:ea typeface="PMingLiU" pitchFamily="18" charset="-120"/>
                <a:cs typeface="Times New Roman" pitchFamily="18" charset="0"/>
              </a:rPr>
              <a:t> and/or cosines of different frequencies, each multiplied by a different coefficient (</a:t>
            </a:r>
            <a:r>
              <a:rPr lang="en-US" altLang="zh-TW" sz="2400" dirty="0">
                <a:solidFill>
                  <a:srgbClr val="0000FF"/>
                </a:solidFill>
                <a:latin typeface="Times New Roman" pitchFamily="18" charset="0"/>
                <a:ea typeface="PMingLiU" pitchFamily="18" charset="-120"/>
                <a:cs typeface="Times New Roman" pitchFamily="18" charset="0"/>
              </a:rPr>
              <a:t>Fourier series</a:t>
            </a:r>
            <a:r>
              <a:rPr lang="en-US" altLang="zh-TW" sz="2400" dirty="0">
                <a:latin typeface="Times New Roman" pitchFamily="18" charset="0"/>
                <a:ea typeface="PMingLiU" pitchFamily="18" charset="-120"/>
                <a:cs typeface="Times New Roman" pitchFamily="18" charset="0"/>
              </a:rPr>
              <a:t>).</a:t>
            </a:r>
            <a:r>
              <a:rPr lang="en-US" altLang="zh-CN" sz="2400" dirty="0">
                <a:latin typeface="Times New Roman" pitchFamily="18" charset="0"/>
                <a:ea typeface="PMingLiU" pitchFamily="18" charset="-120"/>
                <a:cs typeface="Times New Roman" pitchFamily="18" charset="0"/>
              </a:rPr>
              <a:t> </a:t>
            </a:r>
            <a:endParaRPr lang="en-US" altLang="zh-CN" sz="2400" dirty="0" smtClean="0">
              <a:latin typeface="Times New Roman" pitchFamily="18" charset="0"/>
              <a:ea typeface="PMingLiU" pitchFamily="18" charset="-120"/>
              <a:cs typeface="Times New Roman" pitchFamily="18" charset="0"/>
            </a:endParaRPr>
          </a:p>
          <a:p>
            <a:pPr marL="342900" indent="-342900" algn="just">
              <a:spcBef>
                <a:spcPct val="20000"/>
              </a:spcBef>
              <a:buClr>
                <a:schemeClr val="tx1"/>
              </a:buClr>
              <a:buSzPct val="75000"/>
            </a:pPr>
            <a:r>
              <a:rPr lang="en-US" altLang="zh-CN" sz="2400" dirty="0" smtClean="0">
                <a:solidFill>
                  <a:srgbClr val="0000FF"/>
                </a:solidFill>
                <a:latin typeface="Times New Roman" pitchFamily="18" charset="0"/>
                <a:ea typeface="PMingLiU" pitchFamily="18" charset="-120"/>
                <a:cs typeface="Times New Roman" pitchFamily="18" charset="0"/>
              </a:rPr>
              <a:t>     </a:t>
            </a:r>
            <a:r>
              <a:rPr lang="zh-CN" altLang="en-US" sz="2400" b="1" dirty="0" smtClean="0">
                <a:solidFill>
                  <a:srgbClr val="0000FF"/>
                </a:solidFill>
                <a:latin typeface="Times New Roman" pitchFamily="18" charset="0"/>
                <a:ea typeface="+mn-ea"/>
                <a:cs typeface="Times New Roman" pitchFamily="18" charset="0"/>
              </a:rPr>
              <a:t>周期</a:t>
            </a:r>
            <a:r>
              <a:rPr lang="zh-CN" altLang="en-US" sz="2400" b="1" dirty="0">
                <a:solidFill>
                  <a:srgbClr val="0000FF"/>
                </a:solidFill>
                <a:latin typeface="Times New Roman" pitchFamily="18" charset="0"/>
                <a:ea typeface="+mn-ea"/>
                <a:cs typeface="Times New Roman" pitchFamily="18" charset="0"/>
              </a:rPr>
              <a:t>信号，傅里叶级数</a:t>
            </a:r>
          </a:p>
          <a:p>
            <a:pPr marL="342900" indent="-342900" algn="just">
              <a:spcBef>
                <a:spcPct val="20000"/>
              </a:spcBef>
              <a:buClr>
                <a:schemeClr val="tx1"/>
              </a:buClr>
              <a:buSzPct val="75000"/>
              <a:buFont typeface="Wingdings" pitchFamily="2" charset="2"/>
              <a:buChar char="Ø"/>
            </a:pPr>
            <a:r>
              <a:rPr lang="en-US" altLang="zh-TW" sz="2400" dirty="0">
                <a:latin typeface="Times New Roman" pitchFamily="18" charset="0"/>
                <a:ea typeface="PMingLiU" pitchFamily="18" charset="-120"/>
                <a:cs typeface="Times New Roman" pitchFamily="18" charset="0"/>
              </a:rPr>
              <a:t>Even functions that are </a:t>
            </a:r>
            <a:r>
              <a:rPr lang="en-US" altLang="zh-TW" sz="2400" dirty="0">
                <a:latin typeface="Times New Roman" pitchFamily="18" charset="0"/>
                <a:cs typeface="Times New Roman" pitchFamily="18" charset="0"/>
              </a:rPr>
              <a:t>not periodic (but whose area under the curve is finite) can be expressed as the </a:t>
            </a:r>
            <a:r>
              <a:rPr lang="en-US" altLang="zh-TW" sz="2400" dirty="0">
                <a:solidFill>
                  <a:srgbClr val="0000FF"/>
                </a:solidFill>
                <a:latin typeface="Times New Roman" pitchFamily="18" charset="0"/>
                <a:cs typeface="Times New Roman" pitchFamily="18" charset="0"/>
              </a:rPr>
              <a:t>integral</a:t>
            </a:r>
            <a:r>
              <a:rPr lang="en-US" altLang="zh-TW" sz="2400" dirty="0">
                <a:latin typeface="Times New Roman" pitchFamily="18" charset="0"/>
                <a:cs typeface="Times New Roman" pitchFamily="18" charset="0"/>
              </a:rPr>
              <a:t> of </a:t>
            </a:r>
            <a:r>
              <a:rPr lang="en-US" altLang="zh-TW" sz="2400" dirty="0" err="1">
                <a:latin typeface="Times New Roman" pitchFamily="18" charset="0"/>
                <a:cs typeface="Times New Roman" pitchFamily="18" charset="0"/>
              </a:rPr>
              <a:t>sines</a:t>
            </a:r>
            <a:r>
              <a:rPr lang="en-US" altLang="zh-TW" sz="2400" dirty="0">
                <a:latin typeface="Times New Roman" pitchFamily="18" charset="0"/>
                <a:cs typeface="Times New Roman" pitchFamily="18" charset="0"/>
              </a:rPr>
              <a:t> and/or cosines multiplied by a weighting </a:t>
            </a:r>
            <a:r>
              <a:rPr lang="en-US" altLang="zh-TW" sz="2400" dirty="0">
                <a:latin typeface="Times New Roman" pitchFamily="18" charset="0"/>
                <a:ea typeface="PMingLiU" pitchFamily="18" charset="-120"/>
                <a:cs typeface="Times New Roman" pitchFamily="18" charset="0"/>
              </a:rPr>
              <a:t>function (</a:t>
            </a:r>
            <a:r>
              <a:rPr lang="en-US" altLang="zh-TW" sz="2400" dirty="0">
                <a:solidFill>
                  <a:srgbClr val="0000FF"/>
                </a:solidFill>
                <a:latin typeface="Times New Roman" pitchFamily="18" charset="0"/>
                <a:ea typeface="PMingLiU" pitchFamily="18" charset="-120"/>
                <a:cs typeface="Times New Roman" pitchFamily="18" charset="0"/>
              </a:rPr>
              <a:t>Fourier transform</a:t>
            </a:r>
            <a:r>
              <a:rPr lang="en-US" altLang="zh-TW" sz="2400" dirty="0" smtClean="0">
                <a:latin typeface="Times New Roman" pitchFamily="18" charset="0"/>
                <a:ea typeface="PMingLiU" pitchFamily="18" charset="-120"/>
                <a:cs typeface="Times New Roman" pitchFamily="18" charset="0"/>
              </a:rPr>
              <a:t>).  </a:t>
            </a:r>
            <a:r>
              <a:rPr lang="zh-CN" altLang="en-US" sz="2400" b="1" dirty="0" smtClean="0">
                <a:solidFill>
                  <a:srgbClr val="0000FF"/>
                </a:solidFill>
                <a:latin typeface="Times New Roman" pitchFamily="18" charset="0"/>
                <a:ea typeface="+mn-ea"/>
                <a:cs typeface="Times New Roman" pitchFamily="18" charset="0"/>
              </a:rPr>
              <a:t>非</a:t>
            </a:r>
            <a:r>
              <a:rPr lang="zh-CN" altLang="en-US" sz="2400" b="1" dirty="0">
                <a:solidFill>
                  <a:srgbClr val="0000FF"/>
                </a:solidFill>
                <a:latin typeface="Times New Roman" pitchFamily="18" charset="0"/>
                <a:ea typeface="+mn-ea"/>
                <a:cs typeface="Times New Roman" pitchFamily="18" charset="0"/>
              </a:rPr>
              <a:t>周期信号，傅里叶变换</a:t>
            </a:r>
          </a:p>
          <a:p>
            <a:pPr marL="342900" indent="-342900" algn="just">
              <a:spcBef>
                <a:spcPct val="20000"/>
              </a:spcBef>
              <a:buClr>
                <a:schemeClr val="tx1"/>
              </a:buClr>
              <a:buSzPct val="75000"/>
              <a:buFont typeface="Wingdings" pitchFamily="2" charset="2"/>
              <a:buChar char="Ø"/>
            </a:pPr>
            <a:r>
              <a:rPr lang="en-US" altLang="zh-CN" sz="2400" dirty="0">
                <a:latin typeface="Times New Roman" pitchFamily="18" charset="0"/>
                <a:ea typeface="PMingLiU" pitchFamily="18" charset="-120"/>
                <a:cs typeface="Times New Roman" pitchFamily="18" charset="0"/>
              </a:rPr>
              <a:t>The advent of digital computation and the “discovery” of </a:t>
            </a:r>
            <a:r>
              <a:rPr lang="en-US" altLang="zh-CN" sz="2400" dirty="0">
                <a:solidFill>
                  <a:srgbClr val="0000FF"/>
                </a:solidFill>
                <a:latin typeface="Times New Roman" pitchFamily="18" charset="0"/>
                <a:ea typeface="PMingLiU" pitchFamily="18" charset="-120"/>
                <a:cs typeface="Times New Roman" pitchFamily="18" charset="0"/>
              </a:rPr>
              <a:t>fast</a:t>
            </a:r>
            <a:r>
              <a:rPr lang="en-US" altLang="zh-CN" sz="2400" dirty="0">
                <a:solidFill>
                  <a:srgbClr val="FF0000"/>
                </a:solidFill>
                <a:latin typeface="Times New Roman" pitchFamily="18" charset="0"/>
                <a:ea typeface="PMingLiU" pitchFamily="18" charset="-120"/>
                <a:cs typeface="Times New Roman" pitchFamily="18" charset="0"/>
              </a:rPr>
              <a:t> </a:t>
            </a:r>
            <a:r>
              <a:rPr lang="en-US" altLang="zh-CN" sz="2400" dirty="0">
                <a:solidFill>
                  <a:srgbClr val="0000FF"/>
                </a:solidFill>
                <a:latin typeface="Times New Roman" pitchFamily="18" charset="0"/>
                <a:ea typeface="PMingLiU" pitchFamily="18" charset="-120"/>
                <a:cs typeface="Times New Roman" pitchFamily="18" charset="0"/>
              </a:rPr>
              <a:t>Fourier Transform (FFT) </a:t>
            </a:r>
            <a:r>
              <a:rPr lang="en-US" altLang="zh-CN" sz="2400" dirty="0">
                <a:latin typeface="Times New Roman" pitchFamily="18" charset="0"/>
                <a:ea typeface="PMingLiU" pitchFamily="18" charset="-120"/>
                <a:cs typeface="Times New Roman" pitchFamily="18" charset="0"/>
              </a:rPr>
              <a:t>algorithm in the late </a:t>
            </a:r>
            <a:r>
              <a:rPr lang="en-US" altLang="zh-CN" sz="2400" dirty="0">
                <a:solidFill>
                  <a:srgbClr val="0000FF"/>
                </a:solidFill>
                <a:latin typeface="Times New Roman" pitchFamily="18" charset="0"/>
                <a:ea typeface="PMingLiU" pitchFamily="18" charset="-120"/>
                <a:cs typeface="Times New Roman" pitchFamily="18" charset="0"/>
              </a:rPr>
              <a:t>1950s </a:t>
            </a:r>
            <a:r>
              <a:rPr lang="en-US" altLang="zh-CN" sz="2400" dirty="0">
                <a:latin typeface="Times New Roman" pitchFamily="18" charset="0"/>
                <a:ea typeface="PMingLiU" pitchFamily="18" charset="-120"/>
                <a:cs typeface="Times New Roman" pitchFamily="18" charset="0"/>
              </a:rPr>
              <a:t>revolutionized the field of signal processing, and allowed for the first time practical processing and meaningful interpretation of a host of signals of exceptional human and industrial importance</a:t>
            </a:r>
            <a:r>
              <a:rPr lang="en-US" altLang="zh-CN" sz="2400" dirty="0">
                <a:solidFill>
                  <a:srgbClr val="0000FF"/>
                </a:solidFill>
                <a:latin typeface="Times New Roman" pitchFamily="18" charset="0"/>
                <a:ea typeface="+mn-ea"/>
                <a:cs typeface="Times New Roman" pitchFamily="18" charset="0"/>
              </a:rPr>
              <a:t>. </a:t>
            </a:r>
            <a:r>
              <a:rPr lang="zh-CN" altLang="en-US" sz="2400" b="1" dirty="0">
                <a:solidFill>
                  <a:srgbClr val="0000FF"/>
                </a:solidFill>
                <a:latin typeface="Times New Roman" pitchFamily="18" charset="0"/>
                <a:ea typeface="+mn-ea"/>
                <a:cs typeface="Times New Roman" pitchFamily="18" charset="0"/>
              </a:rPr>
              <a:t>快速傅里叶变换</a:t>
            </a:r>
            <a:endParaRPr lang="zh-TW" altLang="en-US" sz="2400" b="1" dirty="0">
              <a:solidFill>
                <a:srgbClr val="0000FF"/>
              </a:solidFill>
              <a:latin typeface="Times New Roman" pitchFamily="18" charset="0"/>
              <a:ea typeface="+mn-ea"/>
              <a:cs typeface="Times New Roman" pitchFamily="18" charset="0"/>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b="1" dirty="0" smtClean="0">
                <a:latin typeface="Times New Roman" pitchFamily="18" charset="0"/>
                <a:cs typeface="Times New Roman" pitchFamily="18" charset="0"/>
              </a:rPr>
              <a:t>主要内容</a:t>
            </a:r>
          </a:p>
        </p:txBody>
      </p:sp>
      <p:sp>
        <p:nvSpPr>
          <p:cNvPr id="190467" name="Rectangle 3"/>
          <p:cNvSpPr>
            <a:spLocks noGrp="1" noChangeArrowheads="1"/>
          </p:cNvSpPr>
          <p:nvPr>
            <p:ph idx="1"/>
          </p:nvPr>
        </p:nvSpPr>
        <p:spPr>
          <a:xfrm>
            <a:off x="1187624" y="1484784"/>
            <a:ext cx="7412558" cy="4114800"/>
          </a:xfrm>
        </p:spPr>
        <p:txBody>
          <a:bodyPr>
            <a:normAutofit/>
          </a:bodyPr>
          <a:lstStyle/>
          <a:p>
            <a:pPr marL="514350" indent="-514350">
              <a:buNone/>
            </a:pPr>
            <a:r>
              <a:rPr lang="en-US" altLang="zh-CN" dirty="0" smtClean="0">
                <a:solidFill>
                  <a:srgbClr val="0000FF"/>
                </a:solidFill>
                <a:latin typeface="Times New Roman" pitchFamily="18" charset="0"/>
                <a:cs typeface="Times New Roman" pitchFamily="18" charset="0"/>
              </a:rPr>
              <a:t>10.1 </a:t>
            </a:r>
            <a:r>
              <a:rPr lang="zh-CN" altLang="en-US" b="1" dirty="0" smtClean="0">
                <a:solidFill>
                  <a:srgbClr val="0000FF"/>
                </a:solidFill>
                <a:latin typeface="Times New Roman" pitchFamily="18" charset="0"/>
                <a:cs typeface="Times New Roman" pitchFamily="18" charset="0"/>
              </a:rPr>
              <a:t>引言</a:t>
            </a:r>
            <a:endParaRPr lang="en-US" altLang="zh-CN" b="1" dirty="0" smtClean="0">
              <a:solidFill>
                <a:srgbClr val="0000FF"/>
              </a:solidFill>
              <a:latin typeface="Times New Roman" pitchFamily="18" charset="0"/>
              <a:cs typeface="Times New Roman" pitchFamily="18" charset="0"/>
            </a:endParaRPr>
          </a:p>
          <a:p>
            <a:pPr marL="514350" indent="-514350">
              <a:buNone/>
            </a:pPr>
            <a:r>
              <a:rPr lang="en-US" altLang="zh-CN" dirty="0" smtClean="0">
                <a:latin typeface="Times New Roman" pitchFamily="18" charset="0"/>
                <a:cs typeface="Times New Roman" pitchFamily="18" charset="0"/>
              </a:rPr>
              <a:t>10.2 </a:t>
            </a:r>
            <a:r>
              <a:rPr lang="zh-CN" altLang="en-US" dirty="0" smtClean="0">
                <a:latin typeface="Times New Roman" pitchFamily="18" charset="0"/>
                <a:cs typeface="Times New Roman" pitchFamily="18" charset="0"/>
              </a:rPr>
              <a:t>图像的频域变换</a:t>
            </a:r>
            <a:r>
              <a:rPr lang="en-US" altLang="zh-CN" dirty="0" smtClean="0">
                <a:latin typeface="Times New Roman" pitchFamily="18" charset="0"/>
                <a:cs typeface="Times New Roman" pitchFamily="18" charset="0"/>
              </a:rPr>
              <a:t>--Fourier</a:t>
            </a:r>
            <a:r>
              <a:rPr lang="zh-CN" altLang="en-US" dirty="0" smtClean="0">
                <a:latin typeface="Times New Roman" pitchFamily="18" charset="0"/>
                <a:cs typeface="Times New Roman" pitchFamily="18" charset="0"/>
              </a:rPr>
              <a:t>变换</a:t>
            </a:r>
          </a:p>
          <a:p>
            <a:pPr marL="914400" lvl="1" indent="-514350">
              <a:buNone/>
            </a:pPr>
            <a:r>
              <a:rPr lang="en-US" altLang="zh-CN" dirty="0" smtClean="0">
                <a:latin typeface="Times New Roman" pitchFamily="18" charset="0"/>
                <a:cs typeface="Times New Roman" pitchFamily="18" charset="0"/>
              </a:rPr>
              <a:t>10.2.1 </a:t>
            </a:r>
            <a:r>
              <a:rPr lang="zh-CN" altLang="en-US" dirty="0" smtClean="0">
                <a:latin typeface="Times New Roman" pitchFamily="18" charset="0"/>
                <a:cs typeface="Times New Roman" pitchFamily="18" charset="0"/>
              </a:rPr>
              <a:t>一维连续傅里叶变换</a:t>
            </a:r>
            <a:endParaRPr lang="en-US" altLang="zh-CN" dirty="0" smtClean="0">
              <a:latin typeface="Times New Roman" pitchFamily="18" charset="0"/>
              <a:cs typeface="Times New Roman" pitchFamily="18" charset="0"/>
            </a:endParaRPr>
          </a:p>
          <a:p>
            <a:pPr marL="914400" lvl="1" indent="-514350">
              <a:buNone/>
            </a:pPr>
            <a:r>
              <a:rPr lang="en-US" altLang="zh-CN" dirty="0" smtClean="0">
                <a:latin typeface="Times New Roman" pitchFamily="18" charset="0"/>
                <a:cs typeface="Times New Roman" pitchFamily="18" charset="0"/>
              </a:rPr>
              <a:t>10.2.2 </a:t>
            </a:r>
            <a:r>
              <a:rPr lang="zh-CN" altLang="en-US" dirty="0" smtClean="0">
                <a:latin typeface="Times New Roman" pitchFamily="18" charset="0"/>
                <a:cs typeface="Times New Roman" pitchFamily="18" charset="0"/>
              </a:rPr>
              <a:t>二维连续傅里叶变换</a:t>
            </a:r>
            <a:endParaRPr lang="en-US" altLang="zh-CN" dirty="0" smtClean="0">
              <a:latin typeface="Times New Roman" pitchFamily="18" charset="0"/>
              <a:cs typeface="Times New Roman" pitchFamily="18" charset="0"/>
            </a:endParaRPr>
          </a:p>
          <a:p>
            <a:pPr marL="914400" lvl="1" indent="-514350">
              <a:buNone/>
            </a:pPr>
            <a:r>
              <a:rPr lang="en-US" altLang="zh-CN" dirty="0" smtClean="0">
                <a:latin typeface="Times New Roman" pitchFamily="18" charset="0"/>
                <a:cs typeface="Times New Roman" pitchFamily="18" charset="0"/>
              </a:rPr>
              <a:t>10.2.3 </a:t>
            </a:r>
            <a:r>
              <a:rPr lang="zh-CN" altLang="en-US" dirty="0" smtClean="0">
                <a:latin typeface="Times New Roman" pitchFamily="18" charset="0"/>
                <a:cs typeface="Times New Roman" pitchFamily="18" charset="0"/>
              </a:rPr>
              <a:t>一维离散傅里叶变换</a:t>
            </a:r>
            <a:endParaRPr lang="en-US" altLang="zh-CN" dirty="0" smtClean="0">
              <a:latin typeface="Times New Roman" pitchFamily="18" charset="0"/>
              <a:cs typeface="Times New Roman" pitchFamily="18" charset="0"/>
            </a:endParaRPr>
          </a:p>
          <a:p>
            <a:pPr marL="914400" lvl="1" indent="-514350">
              <a:buNone/>
            </a:pPr>
            <a:r>
              <a:rPr lang="en-US" altLang="zh-CN" dirty="0" smtClean="0">
                <a:latin typeface="Times New Roman" pitchFamily="18" charset="0"/>
                <a:cs typeface="Times New Roman" pitchFamily="18" charset="0"/>
              </a:rPr>
              <a:t>10.2.4 </a:t>
            </a:r>
            <a:r>
              <a:rPr lang="zh-CN" altLang="en-US" dirty="0" smtClean="0">
                <a:latin typeface="Times New Roman" pitchFamily="18" charset="0"/>
                <a:cs typeface="Times New Roman" pitchFamily="18" charset="0"/>
              </a:rPr>
              <a:t>二维离散傅里叶变换</a:t>
            </a:r>
            <a:endParaRPr lang="en-US" altLang="zh-CN" dirty="0" smtClean="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 to="" calcmode="lin" valueType="num">
                                      <p:cBhvr>
                                        <p:cTn id="7" dur="1" fill="hold"/>
                                        <p:tgtEl>
                                          <p:spTgt spid="190467">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90467">
                                            <p:txEl>
                                              <p:pRg st="1" end="1"/>
                                            </p:txEl>
                                          </p:spTgt>
                                        </p:tgtEl>
                                        <p:attrNameLst>
                                          <p:attrName>style.visibility</p:attrName>
                                        </p:attrNameLst>
                                      </p:cBhvr>
                                      <p:to>
                                        <p:strVal val="visible"/>
                                      </p:to>
                                    </p:set>
                                    <p:anim to="" calcmode="lin" valueType="num">
                                      <p:cBhvr>
                                        <p:cTn id="12" dur="1" fill="hold"/>
                                        <p:tgtEl>
                                          <p:spTgt spid="190467">
                                            <p:txEl>
                                              <p:pRg st="1" end="1"/>
                                            </p:txEl>
                                          </p:spTgt>
                                        </p:tgtEl>
                                        <p:attrNameLst>
                                          <p:attrName/>
                                        </p:attrNameLst>
                                      </p:cBhvr>
                                    </p:anim>
                                  </p:childTnLst>
                                </p:cTn>
                              </p:par>
                              <p:par>
                                <p:cTn id="13" presetID="24" presetClass="entr" presetSubtype="0" fill="hold" grpId="0" nodeType="withEffect">
                                  <p:stCondLst>
                                    <p:cond delay="0"/>
                                  </p:stCondLst>
                                  <p:childTnLst>
                                    <p:set>
                                      <p:cBhvr>
                                        <p:cTn id="14" dur="1" fill="hold">
                                          <p:stCondLst>
                                            <p:cond delay="0"/>
                                          </p:stCondLst>
                                        </p:cTn>
                                        <p:tgtEl>
                                          <p:spTgt spid="190467">
                                            <p:txEl>
                                              <p:pRg st="2" end="2"/>
                                            </p:txEl>
                                          </p:spTgt>
                                        </p:tgtEl>
                                        <p:attrNameLst>
                                          <p:attrName>style.visibility</p:attrName>
                                        </p:attrNameLst>
                                      </p:cBhvr>
                                      <p:to>
                                        <p:strVal val="visible"/>
                                      </p:to>
                                    </p:set>
                                    <p:anim to="" calcmode="lin" valueType="num">
                                      <p:cBhvr>
                                        <p:cTn id="15" dur="1" fill="hold"/>
                                        <p:tgtEl>
                                          <p:spTgt spid="190467">
                                            <p:txEl>
                                              <p:pRg st="2" end="2"/>
                                            </p:txEl>
                                          </p:spTgt>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190467">
                                            <p:txEl>
                                              <p:pRg st="3" end="3"/>
                                            </p:txEl>
                                          </p:spTgt>
                                        </p:tgtEl>
                                        <p:attrNameLst>
                                          <p:attrName>style.visibility</p:attrName>
                                        </p:attrNameLst>
                                      </p:cBhvr>
                                      <p:to>
                                        <p:strVal val="visible"/>
                                      </p:to>
                                    </p:set>
                                    <p:anim to="" calcmode="lin" valueType="num">
                                      <p:cBhvr>
                                        <p:cTn id="18" dur="1" fill="hold"/>
                                        <p:tgtEl>
                                          <p:spTgt spid="190467">
                                            <p:txEl>
                                              <p:pRg st="3" end="3"/>
                                            </p:txEl>
                                          </p:spTgt>
                                        </p:tgtEl>
                                        <p:attrNameLst>
                                          <p:attrName/>
                                        </p:attrNameLst>
                                      </p:cBhvr>
                                    </p:anim>
                                  </p:childTnLst>
                                </p:cTn>
                              </p:par>
                              <p:par>
                                <p:cTn id="19" presetID="24" presetClass="entr" presetSubtype="0" fill="hold" grpId="0" nodeType="withEffect">
                                  <p:stCondLst>
                                    <p:cond delay="0"/>
                                  </p:stCondLst>
                                  <p:childTnLst>
                                    <p:set>
                                      <p:cBhvr>
                                        <p:cTn id="20" dur="1" fill="hold">
                                          <p:stCondLst>
                                            <p:cond delay="0"/>
                                          </p:stCondLst>
                                        </p:cTn>
                                        <p:tgtEl>
                                          <p:spTgt spid="190467">
                                            <p:txEl>
                                              <p:pRg st="4" end="4"/>
                                            </p:txEl>
                                          </p:spTgt>
                                        </p:tgtEl>
                                        <p:attrNameLst>
                                          <p:attrName>style.visibility</p:attrName>
                                        </p:attrNameLst>
                                      </p:cBhvr>
                                      <p:to>
                                        <p:strVal val="visible"/>
                                      </p:to>
                                    </p:set>
                                    <p:anim to="" calcmode="lin" valueType="num">
                                      <p:cBhvr>
                                        <p:cTn id="21" dur="1" fill="hold"/>
                                        <p:tgtEl>
                                          <p:spTgt spid="190467">
                                            <p:txEl>
                                              <p:pRg st="4" end="4"/>
                                            </p:txEl>
                                          </p:spTgt>
                                        </p:tgtEl>
                                        <p:attrNameLst>
                                          <p:attrName/>
                                        </p:attrNameLst>
                                      </p:cBhvr>
                                    </p:anim>
                                  </p:childTnLst>
                                </p:cTn>
                              </p:par>
                              <p:par>
                                <p:cTn id="22" presetID="24" presetClass="entr" presetSubtype="0" fill="hold" grpId="0" nodeType="withEffect">
                                  <p:stCondLst>
                                    <p:cond delay="0"/>
                                  </p:stCondLst>
                                  <p:childTnLst>
                                    <p:set>
                                      <p:cBhvr>
                                        <p:cTn id="23" dur="1" fill="hold">
                                          <p:stCondLst>
                                            <p:cond delay="0"/>
                                          </p:stCondLst>
                                        </p:cTn>
                                        <p:tgtEl>
                                          <p:spTgt spid="190467">
                                            <p:txEl>
                                              <p:pRg st="5" end="5"/>
                                            </p:txEl>
                                          </p:spTgt>
                                        </p:tgtEl>
                                        <p:attrNameLst>
                                          <p:attrName>style.visibility</p:attrName>
                                        </p:attrNameLst>
                                      </p:cBhvr>
                                      <p:to>
                                        <p:strVal val="visible"/>
                                      </p:to>
                                    </p:set>
                                    <p:anim to="" calcmode="lin" valueType="num">
                                      <p:cBhvr>
                                        <p:cTn id="24" dur="1" fill="hold"/>
                                        <p:tgtEl>
                                          <p:spTgt spid="190467">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528517" y="780186"/>
            <a:ext cx="3961159" cy="701731"/>
          </a:xfrm>
          <a:prstGeom prst="rect">
            <a:avLst/>
          </a:prstGeom>
          <a:noFill/>
          <a:ln w="57150">
            <a:noFill/>
            <a:miter lim="800000"/>
            <a:headEnd/>
            <a:tailEnd/>
          </a:ln>
          <a:effectLst/>
        </p:spPr>
        <p:txBody>
          <a:bodyPr wrap="square">
            <a:spAutoFit/>
          </a:bodyPr>
          <a:lstStyle/>
          <a:p>
            <a:pPr>
              <a:lnSpc>
                <a:spcPct val="90000"/>
              </a:lnSpc>
            </a:pPr>
            <a:r>
              <a:rPr lang="zh-CN" altLang="en-US" sz="4400" b="1" dirty="0"/>
              <a:t>傅里叶级数</a:t>
            </a:r>
            <a:endParaRPr lang="en-US" altLang="zh-CN" sz="4400" b="1" dirty="0"/>
          </a:p>
        </p:txBody>
      </p:sp>
      <p:graphicFrame>
        <p:nvGraphicFramePr>
          <p:cNvPr id="16387" name="Object 3"/>
          <p:cNvGraphicFramePr>
            <a:graphicFrameLocks noChangeAspect="1"/>
          </p:cNvGraphicFramePr>
          <p:nvPr/>
        </p:nvGraphicFramePr>
        <p:xfrm>
          <a:off x="971600" y="1772816"/>
          <a:ext cx="5112147" cy="2229110"/>
        </p:xfrm>
        <a:graphic>
          <a:graphicData uri="http://schemas.openxmlformats.org/presentationml/2006/ole">
            <mc:AlternateContent xmlns:mc="http://schemas.openxmlformats.org/markup-compatibility/2006">
              <mc:Choice xmlns:v="urn:schemas-microsoft-com:vml" Requires="v">
                <p:oleObj spid="_x0000_s220462" name="公式" r:id="rId4" imgW="2223000" imgH="1105200" progId="Equation.3">
                  <p:embed/>
                </p:oleObj>
              </mc:Choice>
              <mc:Fallback>
                <p:oleObj name="公式" r:id="rId4" imgW="2223000" imgH="11052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1772816"/>
                        <a:ext cx="5112147" cy="2229110"/>
                      </a:xfrm>
                      <a:prstGeom prst="rect">
                        <a:avLst/>
                      </a:prstGeom>
                      <a:noFill/>
                      <a:ln>
                        <a:noFill/>
                      </a:ln>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nvGraphicFramePr>
        <p:xfrm>
          <a:off x="6156176" y="2028900"/>
          <a:ext cx="2667000" cy="608012"/>
        </p:xfrm>
        <a:graphic>
          <a:graphicData uri="http://schemas.openxmlformats.org/presentationml/2006/ole">
            <mc:AlternateContent xmlns:mc="http://schemas.openxmlformats.org/markup-compatibility/2006">
              <mc:Choice xmlns:v="urn:schemas-microsoft-com:vml" Requires="v">
                <p:oleObj spid="_x0000_s220463" name="公式" r:id="rId6" imgW="1155960" imgH="254160" progId="Equation.3">
                  <p:embed/>
                </p:oleObj>
              </mc:Choice>
              <mc:Fallback>
                <p:oleObj name="公式" r:id="rId6" imgW="1155960" imgH="25416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2028900"/>
                        <a:ext cx="2667000" cy="608012"/>
                      </a:xfrm>
                      <a:prstGeom prst="rect">
                        <a:avLst/>
                      </a:prstGeom>
                      <a:noFill/>
                      <a:ln>
                        <a:noFill/>
                      </a:ln>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7" name="Object 5"/>
          <p:cNvGraphicFramePr>
            <a:graphicFrameLocks noChangeAspect="1"/>
          </p:cNvGraphicFramePr>
          <p:nvPr/>
        </p:nvGraphicFramePr>
        <p:xfrm>
          <a:off x="6156176" y="3068960"/>
          <a:ext cx="2743200" cy="625475"/>
        </p:xfrm>
        <a:graphic>
          <a:graphicData uri="http://schemas.openxmlformats.org/presentationml/2006/ole">
            <mc:AlternateContent xmlns:mc="http://schemas.openxmlformats.org/markup-compatibility/2006">
              <mc:Choice xmlns:v="urn:schemas-microsoft-com:vml" Requires="v">
                <p:oleObj spid="_x0000_s220464" name="Equation" r:id="rId8" imgW="1155960" imgH="254160" progId="Equation.3">
                  <p:embed/>
                </p:oleObj>
              </mc:Choice>
              <mc:Fallback>
                <p:oleObj name="Equation" r:id="rId8" imgW="1155960" imgH="25416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6176" y="3068960"/>
                        <a:ext cx="2743200" cy="625475"/>
                      </a:xfrm>
                      <a:prstGeom prst="rect">
                        <a:avLst/>
                      </a:prstGeom>
                      <a:noFill/>
                      <a:ln>
                        <a:noFill/>
                      </a:ln>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69574500"/>
              </p:ext>
            </p:extLst>
          </p:nvPr>
        </p:nvGraphicFramePr>
        <p:xfrm>
          <a:off x="1168400" y="4143375"/>
          <a:ext cx="6702425" cy="1230313"/>
        </p:xfrm>
        <a:graphic>
          <a:graphicData uri="http://schemas.openxmlformats.org/presentationml/2006/ole">
            <mc:AlternateContent xmlns:mc="http://schemas.openxmlformats.org/markup-compatibility/2006">
              <mc:Choice xmlns:v="urn:schemas-microsoft-com:vml" Requires="v">
                <p:oleObj spid="_x0000_s220465" name="公式" r:id="rId10" imgW="2247840" imgH="431640" progId="Equation.3">
                  <p:embed/>
                </p:oleObj>
              </mc:Choice>
              <mc:Fallback>
                <p:oleObj name="公式" r:id="rId10" imgW="2247840" imgH="431640" progId="Equation.3">
                  <p:embed/>
                  <p:pic>
                    <p:nvPicPr>
                      <p:cNvPr id="0" name="Object 7"/>
                      <p:cNvPicPr>
                        <a:picLocks noChangeAspect="1" noChangeArrowheads="1"/>
                      </p:cNvPicPr>
                      <p:nvPr/>
                    </p:nvPicPr>
                    <p:blipFill>
                      <a:blip r:embed="rId11"/>
                      <a:srcRect/>
                      <a:stretch>
                        <a:fillRect/>
                      </a:stretch>
                    </p:blipFill>
                    <p:spPr bwMode="auto">
                      <a:xfrm>
                        <a:off x="1168400" y="4143375"/>
                        <a:ext cx="6702425"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2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682543" y="0"/>
            <a:ext cx="3961159" cy="701731"/>
          </a:xfrm>
          <a:prstGeom prst="rect">
            <a:avLst/>
          </a:prstGeom>
          <a:noFill/>
          <a:ln w="57150">
            <a:noFill/>
            <a:miter lim="800000"/>
            <a:headEnd/>
            <a:tailEnd/>
          </a:ln>
          <a:effectLst/>
        </p:spPr>
        <p:txBody>
          <a:bodyPr wrap="square">
            <a:spAutoFit/>
          </a:bodyPr>
          <a:lstStyle/>
          <a:p>
            <a:pPr algn="ctr">
              <a:lnSpc>
                <a:spcPct val="90000"/>
              </a:lnSpc>
            </a:pPr>
            <a:r>
              <a:rPr lang="zh-CN" altLang="en-US" sz="4400" b="1" dirty="0"/>
              <a:t>傅里叶级数</a:t>
            </a:r>
            <a:endParaRPr lang="en-US" altLang="zh-CN" sz="4400" b="1" dirty="0"/>
          </a:p>
        </p:txBody>
      </p:sp>
      <p:pic>
        <p:nvPicPr>
          <p:cNvPr id="220166" name="Picture 6"/>
          <p:cNvPicPr>
            <a:picLocks noChangeAspect="1" noChangeArrowheads="1"/>
          </p:cNvPicPr>
          <p:nvPr/>
        </p:nvPicPr>
        <p:blipFill>
          <a:blip r:embed="rId3"/>
          <a:srcRect/>
          <a:stretch>
            <a:fillRect/>
          </a:stretch>
        </p:blipFill>
        <p:spPr bwMode="auto">
          <a:xfrm>
            <a:off x="357158" y="669803"/>
            <a:ext cx="8501122" cy="5973907"/>
          </a:xfrm>
          <a:prstGeom prst="rect">
            <a:avLst/>
          </a:prstGeom>
          <a:noFill/>
          <a:ln w="9525">
            <a:noFill/>
            <a:miter lim="800000"/>
            <a:headEnd/>
            <a:tailEnd/>
          </a:ln>
          <a:effectLst/>
        </p:spPr>
      </p:pic>
      <p:cxnSp>
        <p:nvCxnSpPr>
          <p:cNvPr id="6" name="直接连接符 5"/>
          <p:cNvCxnSpPr/>
          <p:nvPr/>
        </p:nvCxnSpPr>
        <p:spPr>
          <a:xfrm>
            <a:off x="1571604" y="1000108"/>
            <a:ext cx="5214974" cy="1588"/>
          </a:xfrm>
          <a:prstGeom prst="line">
            <a:avLst/>
          </a:prstGeom>
        </p:spPr>
        <p:style>
          <a:lnRef idx="2">
            <a:schemeClr val="dk1"/>
          </a:lnRef>
          <a:fillRef idx="0">
            <a:schemeClr val="dk1"/>
          </a:fillRef>
          <a:effectRef idx="1">
            <a:schemeClr val="dk1"/>
          </a:effectRef>
          <a:fontRef idx="minor">
            <a:schemeClr val="tx1"/>
          </a:fontRef>
        </p:style>
      </p:cxnSp>
      <p:cxnSp>
        <p:nvCxnSpPr>
          <p:cNvPr id="5" name="直接连接符 4"/>
          <p:cNvCxnSpPr/>
          <p:nvPr/>
        </p:nvCxnSpPr>
        <p:spPr>
          <a:xfrm>
            <a:off x="714348" y="3143248"/>
            <a:ext cx="5214974" cy="1588"/>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20166"/>
                                        </p:tgtEl>
                                        <p:attrNameLst>
                                          <p:attrName>style.visibility</p:attrName>
                                        </p:attrNameLst>
                                      </p:cBhvr>
                                      <p:to>
                                        <p:strVal val="visible"/>
                                      </p:to>
                                    </p:set>
                                    <p:animEffect transition="in" filter="diamond(in)">
                                      <p:cBhvr>
                                        <p:cTn id="12" dur="2000"/>
                                        <p:tgtEl>
                                          <p:spTgt spid="220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b="1" dirty="0" smtClean="0">
                <a:latin typeface="Times New Roman" pitchFamily="18" charset="0"/>
                <a:cs typeface="Times New Roman" pitchFamily="18" charset="0"/>
              </a:rPr>
              <a:t>主要内容</a:t>
            </a:r>
          </a:p>
        </p:txBody>
      </p:sp>
      <p:sp>
        <p:nvSpPr>
          <p:cNvPr id="190467" name="Rectangle 3"/>
          <p:cNvSpPr>
            <a:spLocks noGrp="1" noChangeArrowheads="1"/>
          </p:cNvSpPr>
          <p:nvPr>
            <p:ph idx="1"/>
          </p:nvPr>
        </p:nvSpPr>
        <p:spPr>
          <a:xfrm>
            <a:off x="1187624" y="1700808"/>
            <a:ext cx="7412558" cy="4114800"/>
          </a:xfrm>
        </p:spPr>
        <p:txBody>
          <a:bodyPr>
            <a:normAutofit/>
          </a:bodyPr>
          <a:lstStyle/>
          <a:p>
            <a:pPr marL="514350" indent="-514350">
              <a:buNone/>
            </a:pPr>
            <a:r>
              <a:rPr lang="en-US" altLang="zh-CN" dirty="0" smtClean="0">
                <a:latin typeface="Times New Roman" pitchFamily="18" charset="0"/>
                <a:cs typeface="Times New Roman" pitchFamily="18" charset="0"/>
              </a:rPr>
              <a:t>10.1 </a:t>
            </a:r>
            <a:r>
              <a:rPr lang="zh-CN" altLang="en-US" dirty="0" smtClean="0">
                <a:latin typeface="Times New Roman" pitchFamily="18" charset="0"/>
                <a:cs typeface="Times New Roman" pitchFamily="18" charset="0"/>
              </a:rPr>
              <a:t>引言</a:t>
            </a:r>
            <a:endParaRPr lang="en-US" altLang="zh-CN" dirty="0" smtClean="0">
              <a:latin typeface="Times New Roman" pitchFamily="18" charset="0"/>
              <a:cs typeface="Times New Roman" pitchFamily="18" charset="0"/>
            </a:endParaRPr>
          </a:p>
          <a:p>
            <a:pPr marL="514350" indent="-514350">
              <a:buNone/>
            </a:pPr>
            <a:r>
              <a:rPr lang="en-US" altLang="zh-CN" dirty="0" smtClean="0">
                <a:latin typeface="Times New Roman" pitchFamily="18" charset="0"/>
                <a:cs typeface="Times New Roman" pitchFamily="18" charset="0"/>
              </a:rPr>
              <a:t>10.2 </a:t>
            </a:r>
            <a:r>
              <a:rPr lang="zh-CN" altLang="en-US" dirty="0" smtClean="0">
                <a:latin typeface="Times New Roman" pitchFamily="18" charset="0"/>
                <a:cs typeface="Times New Roman" pitchFamily="18" charset="0"/>
              </a:rPr>
              <a:t>图像的频域变换</a:t>
            </a:r>
            <a:r>
              <a:rPr lang="en-US" altLang="zh-CN" dirty="0" smtClean="0">
                <a:latin typeface="Times New Roman" pitchFamily="18" charset="0"/>
                <a:cs typeface="Times New Roman" pitchFamily="18" charset="0"/>
              </a:rPr>
              <a:t>--Fourier</a:t>
            </a:r>
            <a:r>
              <a:rPr lang="zh-CN" altLang="en-US" dirty="0" smtClean="0">
                <a:latin typeface="Times New Roman" pitchFamily="18" charset="0"/>
                <a:cs typeface="Times New Roman" pitchFamily="18" charset="0"/>
              </a:rPr>
              <a:t>变换</a:t>
            </a:r>
          </a:p>
          <a:p>
            <a:pPr marL="914400" lvl="1" indent="-514350">
              <a:buNone/>
            </a:pPr>
            <a:r>
              <a:rPr lang="en-US" altLang="zh-CN" dirty="0" smtClean="0">
                <a:solidFill>
                  <a:srgbClr val="0000FF"/>
                </a:solidFill>
                <a:latin typeface="Times New Roman" pitchFamily="18" charset="0"/>
                <a:cs typeface="Times New Roman" pitchFamily="18" charset="0"/>
              </a:rPr>
              <a:t>10.2.1</a:t>
            </a:r>
            <a:r>
              <a:rPr lang="en-US" altLang="zh-CN" b="1" dirty="0" smtClean="0">
                <a:solidFill>
                  <a:srgbClr val="0000FF"/>
                </a:solidFill>
                <a:latin typeface="Times New Roman" pitchFamily="18" charset="0"/>
                <a:cs typeface="Times New Roman" pitchFamily="18" charset="0"/>
              </a:rPr>
              <a:t> </a:t>
            </a:r>
            <a:r>
              <a:rPr lang="zh-CN" altLang="en-US" b="1" dirty="0" smtClean="0">
                <a:solidFill>
                  <a:srgbClr val="0000FF"/>
                </a:solidFill>
                <a:latin typeface="Times New Roman" pitchFamily="18" charset="0"/>
                <a:cs typeface="Times New Roman" pitchFamily="18" charset="0"/>
              </a:rPr>
              <a:t>一维连续傅里叶变换</a:t>
            </a:r>
            <a:endParaRPr lang="en-US" altLang="zh-CN" b="1" dirty="0" smtClean="0">
              <a:solidFill>
                <a:srgbClr val="0000FF"/>
              </a:solidFill>
              <a:latin typeface="Times New Roman" pitchFamily="18" charset="0"/>
              <a:cs typeface="Times New Roman" pitchFamily="18" charset="0"/>
            </a:endParaRPr>
          </a:p>
          <a:p>
            <a:pPr marL="914400" lvl="1" indent="-514350">
              <a:buNone/>
            </a:pPr>
            <a:r>
              <a:rPr lang="en-US" altLang="zh-CN" dirty="0" smtClean="0">
                <a:latin typeface="Times New Roman" pitchFamily="18" charset="0"/>
                <a:cs typeface="Times New Roman" pitchFamily="18" charset="0"/>
              </a:rPr>
              <a:t>10.2.2 </a:t>
            </a:r>
            <a:r>
              <a:rPr lang="zh-CN" altLang="en-US" dirty="0" smtClean="0">
                <a:latin typeface="Times New Roman" pitchFamily="18" charset="0"/>
                <a:cs typeface="Times New Roman" pitchFamily="18" charset="0"/>
              </a:rPr>
              <a:t>二维连续傅里叶变换</a:t>
            </a:r>
            <a:endParaRPr lang="en-US" altLang="zh-CN" dirty="0" smtClean="0">
              <a:latin typeface="Times New Roman" pitchFamily="18" charset="0"/>
              <a:cs typeface="Times New Roman" pitchFamily="18" charset="0"/>
            </a:endParaRPr>
          </a:p>
          <a:p>
            <a:pPr marL="914400" lvl="1" indent="-514350">
              <a:buNone/>
            </a:pPr>
            <a:r>
              <a:rPr lang="en-US" altLang="zh-CN" dirty="0" smtClean="0">
                <a:latin typeface="Times New Roman" pitchFamily="18" charset="0"/>
                <a:cs typeface="Times New Roman" pitchFamily="18" charset="0"/>
              </a:rPr>
              <a:t>10.2.3 </a:t>
            </a:r>
            <a:r>
              <a:rPr lang="zh-CN" altLang="en-US" dirty="0" smtClean="0">
                <a:latin typeface="Times New Roman" pitchFamily="18" charset="0"/>
                <a:cs typeface="Times New Roman" pitchFamily="18" charset="0"/>
              </a:rPr>
              <a:t>一维离散傅里叶变换</a:t>
            </a:r>
            <a:endParaRPr lang="en-US" altLang="zh-CN" dirty="0" smtClean="0">
              <a:latin typeface="Times New Roman" pitchFamily="18" charset="0"/>
              <a:cs typeface="Times New Roman" pitchFamily="18" charset="0"/>
            </a:endParaRPr>
          </a:p>
          <a:p>
            <a:pPr marL="914400" lvl="1" indent="-514350">
              <a:buNone/>
            </a:pPr>
            <a:r>
              <a:rPr lang="en-US" altLang="zh-CN" dirty="0" smtClean="0">
                <a:latin typeface="Times New Roman" pitchFamily="18" charset="0"/>
                <a:cs typeface="Times New Roman" pitchFamily="18" charset="0"/>
              </a:rPr>
              <a:t>10.2.4 </a:t>
            </a:r>
            <a:r>
              <a:rPr lang="zh-CN" altLang="en-US" dirty="0" smtClean="0">
                <a:latin typeface="Times New Roman" pitchFamily="18" charset="0"/>
                <a:cs typeface="Times New Roman" pitchFamily="18" charset="0"/>
              </a:rPr>
              <a:t>二维离散傅里叶变换</a:t>
            </a:r>
            <a:endParaRPr lang="en-US" altLang="zh-CN" dirty="0" smtClean="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 to="" calcmode="lin" valueType="num">
                                      <p:cBhvr>
                                        <p:cTn id="7" dur="1" fill="hold"/>
                                        <p:tgtEl>
                                          <p:spTgt spid="190467">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90467">
                                            <p:txEl>
                                              <p:pRg st="1" end="1"/>
                                            </p:txEl>
                                          </p:spTgt>
                                        </p:tgtEl>
                                        <p:attrNameLst>
                                          <p:attrName>style.visibility</p:attrName>
                                        </p:attrNameLst>
                                      </p:cBhvr>
                                      <p:to>
                                        <p:strVal val="visible"/>
                                      </p:to>
                                    </p:set>
                                    <p:anim to="" calcmode="lin" valueType="num">
                                      <p:cBhvr>
                                        <p:cTn id="12" dur="1" fill="hold"/>
                                        <p:tgtEl>
                                          <p:spTgt spid="190467">
                                            <p:txEl>
                                              <p:pRg st="1" end="1"/>
                                            </p:txEl>
                                          </p:spTgt>
                                        </p:tgtEl>
                                        <p:attrNameLst>
                                          <p:attrName/>
                                        </p:attrNameLst>
                                      </p:cBhvr>
                                    </p:anim>
                                  </p:childTnLst>
                                </p:cTn>
                              </p:par>
                              <p:par>
                                <p:cTn id="13" presetID="24" presetClass="entr" presetSubtype="0" fill="hold" grpId="0" nodeType="withEffect">
                                  <p:stCondLst>
                                    <p:cond delay="0"/>
                                  </p:stCondLst>
                                  <p:childTnLst>
                                    <p:set>
                                      <p:cBhvr>
                                        <p:cTn id="14" dur="1" fill="hold">
                                          <p:stCondLst>
                                            <p:cond delay="0"/>
                                          </p:stCondLst>
                                        </p:cTn>
                                        <p:tgtEl>
                                          <p:spTgt spid="190467">
                                            <p:txEl>
                                              <p:pRg st="2" end="2"/>
                                            </p:txEl>
                                          </p:spTgt>
                                        </p:tgtEl>
                                        <p:attrNameLst>
                                          <p:attrName>style.visibility</p:attrName>
                                        </p:attrNameLst>
                                      </p:cBhvr>
                                      <p:to>
                                        <p:strVal val="visible"/>
                                      </p:to>
                                    </p:set>
                                    <p:anim to="" calcmode="lin" valueType="num">
                                      <p:cBhvr>
                                        <p:cTn id="15" dur="1" fill="hold"/>
                                        <p:tgtEl>
                                          <p:spTgt spid="190467">
                                            <p:txEl>
                                              <p:pRg st="2" end="2"/>
                                            </p:txEl>
                                          </p:spTgt>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190467">
                                            <p:txEl>
                                              <p:pRg st="3" end="3"/>
                                            </p:txEl>
                                          </p:spTgt>
                                        </p:tgtEl>
                                        <p:attrNameLst>
                                          <p:attrName>style.visibility</p:attrName>
                                        </p:attrNameLst>
                                      </p:cBhvr>
                                      <p:to>
                                        <p:strVal val="visible"/>
                                      </p:to>
                                    </p:set>
                                    <p:anim to="" calcmode="lin" valueType="num">
                                      <p:cBhvr>
                                        <p:cTn id="18" dur="1" fill="hold"/>
                                        <p:tgtEl>
                                          <p:spTgt spid="190467">
                                            <p:txEl>
                                              <p:pRg st="3" end="3"/>
                                            </p:txEl>
                                          </p:spTgt>
                                        </p:tgtEl>
                                        <p:attrNameLst>
                                          <p:attrName/>
                                        </p:attrNameLst>
                                      </p:cBhvr>
                                    </p:anim>
                                  </p:childTnLst>
                                </p:cTn>
                              </p:par>
                              <p:par>
                                <p:cTn id="19" presetID="24" presetClass="entr" presetSubtype="0" fill="hold" grpId="0" nodeType="withEffect">
                                  <p:stCondLst>
                                    <p:cond delay="0"/>
                                  </p:stCondLst>
                                  <p:childTnLst>
                                    <p:set>
                                      <p:cBhvr>
                                        <p:cTn id="20" dur="1" fill="hold">
                                          <p:stCondLst>
                                            <p:cond delay="0"/>
                                          </p:stCondLst>
                                        </p:cTn>
                                        <p:tgtEl>
                                          <p:spTgt spid="190467">
                                            <p:txEl>
                                              <p:pRg st="4" end="4"/>
                                            </p:txEl>
                                          </p:spTgt>
                                        </p:tgtEl>
                                        <p:attrNameLst>
                                          <p:attrName>style.visibility</p:attrName>
                                        </p:attrNameLst>
                                      </p:cBhvr>
                                      <p:to>
                                        <p:strVal val="visible"/>
                                      </p:to>
                                    </p:set>
                                    <p:anim to="" calcmode="lin" valueType="num">
                                      <p:cBhvr>
                                        <p:cTn id="21" dur="1" fill="hold"/>
                                        <p:tgtEl>
                                          <p:spTgt spid="190467">
                                            <p:txEl>
                                              <p:pRg st="4" end="4"/>
                                            </p:txEl>
                                          </p:spTgt>
                                        </p:tgtEl>
                                        <p:attrNameLst>
                                          <p:attrName/>
                                        </p:attrNameLst>
                                      </p:cBhvr>
                                    </p:anim>
                                  </p:childTnLst>
                                </p:cTn>
                              </p:par>
                              <p:par>
                                <p:cTn id="22" presetID="24" presetClass="entr" presetSubtype="0" fill="hold" grpId="0" nodeType="withEffect">
                                  <p:stCondLst>
                                    <p:cond delay="0"/>
                                  </p:stCondLst>
                                  <p:childTnLst>
                                    <p:set>
                                      <p:cBhvr>
                                        <p:cTn id="23" dur="1" fill="hold">
                                          <p:stCondLst>
                                            <p:cond delay="0"/>
                                          </p:stCondLst>
                                        </p:cTn>
                                        <p:tgtEl>
                                          <p:spTgt spid="190467">
                                            <p:txEl>
                                              <p:pRg st="5" end="5"/>
                                            </p:txEl>
                                          </p:spTgt>
                                        </p:tgtEl>
                                        <p:attrNameLst>
                                          <p:attrName>style.visibility</p:attrName>
                                        </p:attrNameLst>
                                      </p:cBhvr>
                                      <p:to>
                                        <p:strVal val="visible"/>
                                      </p:to>
                                    </p:set>
                                    <p:anim to="" calcmode="lin" valueType="num">
                                      <p:cBhvr>
                                        <p:cTn id="24" dur="1" fill="hold"/>
                                        <p:tgtEl>
                                          <p:spTgt spid="190467">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1" name="Rectangle 3"/>
          <p:cNvSpPr>
            <a:spLocks noGrp="1" noChangeArrowheads="1"/>
          </p:cNvSpPr>
          <p:nvPr>
            <p:ph type="ctrTitle"/>
          </p:nvPr>
        </p:nvSpPr>
        <p:spPr>
          <a:xfrm>
            <a:off x="827584" y="404664"/>
            <a:ext cx="7772400" cy="649287"/>
          </a:xfrm>
        </p:spPr>
        <p:txBody>
          <a:bodyPr>
            <a:noAutofit/>
          </a:bodyPr>
          <a:lstStyle/>
          <a:p>
            <a:pPr marL="819150" indent="-533400" fontAlgn="auto">
              <a:spcAft>
                <a:spcPts val="0"/>
              </a:spcAft>
              <a:defRPr/>
            </a:pPr>
            <a:r>
              <a:rPr lang="zh-CN" altLang="en-US" b="1" dirty="0" smtClean="0">
                <a:latin typeface="Times New Roman" pitchFamily="18" charset="0"/>
                <a:cs typeface="Times New Roman" pitchFamily="18" charset="0"/>
              </a:rPr>
              <a:t>一维连续傅里叶变换</a:t>
            </a:r>
          </a:p>
        </p:txBody>
      </p:sp>
      <p:sp>
        <p:nvSpPr>
          <p:cNvPr id="201730" name="Rectangle 2"/>
          <p:cNvSpPr>
            <a:spLocks noGrp="1" noChangeArrowheads="1"/>
          </p:cNvSpPr>
          <p:nvPr>
            <p:ph type="subTitle" idx="1"/>
          </p:nvPr>
        </p:nvSpPr>
        <p:spPr>
          <a:xfrm>
            <a:off x="0" y="2348880"/>
            <a:ext cx="8784085" cy="4319091"/>
          </a:xfrm>
        </p:spPr>
        <p:txBody>
          <a:bodyPr rtlCol="0">
            <a:normAutofit/>
          </a:bodyPr>
          <a:lstStyle/>
          <a:p>
            <a:pPr marL="819150" indent="-533400" algn="l" fontAlgn="auto">
              <a:spcAft>
                <a:spcPts val="0"/>
              </a:spcAft>
              <a:buFontTx/>
              <a:buNone/>
              <a:defRPr/>
            </a:pPr>
            <a:r>
              <a:rPr lang="zh-CN" altLang="en-US" dirty="0" smtClean="0">
                <a:solidFill>
                  <a:schemeClr val="tx1"/>
                </a:solidFill>
                <a:latin typeface="Times New Roman" pitchFamily="18" charset="0"/>
                <a:cs typeface="Times New Roman" pitchFamily="18" charset="0"/>
              </a:rPr>
              <a:t>  设</a:t>
            </a:r>
            <a:r>
              <a:rPr lang="en-US" altLang="zh-CN" i="1" dirty="0" smtClean="0">
                <a:solidFill>
                  <a:schemeClr val="tx1"/>
                </a:solidFill>
                <a:latin typeface="Times New Roman" pitchFamily="18" charset="0"/>
                <a:cs typeface="Times New Roman" pitchFamily="18" charset="0"/>
              </a:rPr>
              <a:t>f</a:t>
            </a:r>
            <a:r>
              <a:rPr lang="en-US" altLang="zh-CN" dirty="0" smtClean="0">
                <a:solidFill>
                  <a:schemeClr val="tx1"/>
                </a:solidFill>
                <a:latin typeface="Times New Roman" pitchFamily="18" charset="0"/>
                <a:cs typeface="Times New Roman" pitchFamily="18" charset="0"/>
              </a:rPr>
              <a:t>(</a:t>
            </a:r>
            <a:r>
              <a:rPr lang="en-US" altLang="zh-CN" i="1" dirty="0" smtClean="0">
                <a:solidFill>
                  <a:schemeClr val="tx1"/>
                </a:solidFill>
                <a:latin typeface="Times New Roman" pitchFamily="18" charset="0"/>
                <a:cs typeface="Times New Roman" pitchFamily="18" charset="0"/>
              </a:rPr>
              <a:t>x</a:t>
            </a:r>
            <a:r>
              <a:rPr lang="en-US" altLang="zh-CN" dirty="0" smtClean="0">
                <a:solidFill>
                  <a:schemeClr val="tx1"/>
                </a:solidFill>
                <a:latin typeface="Times New Roman" pitchFamily="18" charset="0"/>
                <a:cs typeface="Times New Roman" pitchFamily="18" charset="0"/>
              </a:rPr>
              <a:t>)</a:t>
            </a:r>
            <a:r>
              <a:rPr lang="zh-CN" altLang="en-US" dirty="0" smtClean="0">
                <a:solidFill>
                  <a:schemeClr val="tx1"/>
                </a:solidFill>
                <a:latin typeface="Times New Roman" pitchFamily="18" charset="0"/>
                <a:cs typeface="Times New Roman" pitchFamily="18" charset="0"/>
              </a:rPr>
              <a:t>为实变量</a:t>
            </a:r>
            <a:r>
              <a:rPr lang="en-US" altLang="zh-CN" dirty="0" smtClean="0">
                <a:solidFill>
                  <a:schemeClr val="tx1"/>
                </a:solidFill>
                <a:latin typeface="Times New Roman" pitchFamily="18" charset="0"/>
                <a:cs typeface="Times New Roman" pitchFamily="18" charset="0"/>
              </a:rPr>
              <a:t>x</a:t>
            </a:r>
            <a:r>
              <a:rPr lang="zh-CN" altLang="en-US" dirty="0" smtClean="0">
                <a:solidFill>
                  <a:schemeClr val="tx1"/>
                </a:solidFill>
                <a:latin typeface="Times New Roman" pitchFamily="18" charset="0"/>
                <a:cs typeface="Times New Roman" pitchFamily="18" charset="0"/>
              </a:rPr>
              <a:t>的连续可积函数，则 </a:t>
            </a:r>
            <a:r>
              <a:rPr lang="en-US" altLang="zh-CN" i="1" dirty="0" smtClean="0">
                <a:solidFill>
                  <a:schemeClr val="tx1"/>
                </a:solidFill>
                <a:latin typeface="Times New Roman" pitchFamily="18" charset="0"/>
                <a:cs typeface="Times New Roman" pitchFamily="18" charset="0"/>
              </a:rPr>
              <a:t>f</a:t>
            </a:r>
            <a:r>
              <a:rPr lang="zh-CN" altLang="en-US" dirty="0" smtClean="0">
                <a:solidFill>
                  <a:schemeClr val="tx1"/>
                </a:solidFill>
                <a:latin typeface="Times New Roman" pitchFamily="18" charset="0"/>
                <a:cs typeface="Times New Roman" pitchFamily="18" charset="0"/>
              </a:rPr>
              <a:t>（</a:t>
            </a:r>
            <a:r>
              <a:rPr lang="en-US" altLang="zh-CN" i="1" dirty="0" smtClean="0">
                <a:solidFill>
                  <a:schemeClr val="tx1"/>
                </a:solidFill>
                <a:latin typeface="Times New Roman" pitchFamily="18" charset="0"/>
                <a:cs typeface="Times New Roman" pitchFamily="18" charset="0"/>
              </a:rPr>
              <a:t>x</a:t>
            </a:r>
            <a:r>
              <a:rPr lang="zh-CN" altLang="en-US" dirty="0" smtClean="0">
                <a:solidFill>
                  <a:schemeClr val="tx1"/>
                </a:solidFill>
                <a:latin typeface="Times New Roman" pitchFamily="18" charset="0"/>
                <a:cs typeface="Times New Roman" pitchFamily="18" charset="0"/>
              </a:rPr>
              <a:t>）的</a:t>
            </a:r>
            <a:r>
              <a:rPr lang="zh-CN" altLang="en-US" b="1" dirty="0" smtClean="0">
                <a:solidFill>
                  <a:srgbClr val="0000FF"/>
                </a:solidFill>
                <a:latin typeface="Times New Roman" pitchFamily="18" charset="0"/>
                <a:cs typeface="Times New Roman" pitchFamily="18" charset="0"/>
              </a:rPr>
              <a:t>正反傅里叶变换</a:t>
            </a:r>
            <a:r>
              <a:rPr lang="zh-CN" altLang="en-US" dirty="0" smtClean="0">
                <a:solidFill>
                  <a:schemeClr val="tx1"/>
                </a:solidFill>
                <a:latin typeface="Times New Roman" pitchFamily="18" charset="0"/>
                <a:cs typeface="Times New Roman" pitchFamily="18" charset="0"/>
              </a:rPr>
              <a:t>定义为：</a:t>
            </a:r>
          </a:p>
          <a:p>
            <a:pPr marL="819150" indent="-533400" fontAlgn="auto">
              <a:spcAft>
                <a:spcPts val="0"/>
              </a:spcAft>
              <a:buFont typeface="Arial" pitchFamily="34" charset="0"/>
              <a:buNone/>
              <a:defRPr/>
            </a:pPr>
            <a:endParaRPr lang="zh-CN" altLang="en-US" dirty="0" smtClean="0">
              <a:solidFill>
                <a:schemeClr val="tx1"/>
              </a:solidFill>
              <a:latin typeface="Times New Roman" pitchFamily="18" charset="0"/>
              <a:cs typeface="Times New Roman" pitchFamily="18" charset="0"/>
            </a:endParaRPr>
          </a:p>
          <a:p>
            <a:pPr marL="819150" indent="-533400" fontAlgn="auto">
              <a:spcAft>
                <a:spcPts val="0"/>
              </a:spcAft>
              <a:buFont typeface="Arial" pitchFamily="34" charset="0"/>
              <a:buNone/>
              <a:defRPr/>
            </a:pPr>
            <a:endParaRPr lang="zh-CN" altLang="en-US" dirty="0" smtClean="0">
              <a:solidFill>
                <a:schemeClr val="tx1"/>
              </a:solidFill>
              <a:latin typeface="Times New Roman" pitchFamily="18" charset="0"/>
              <a:cs typeface="Times New Roman" pitchFamily="18" charset="0"/>
            </a:endParaRPr>
          </a:p>
          <a:p>
            <a:pPr marL="819150" indent="-533400" fontAlgn="auto">
              <a:spcAft>
                <a:spcPts val="0"/>
              </a:spcAft>
              <a:buFont typeface="Arial" pitchFamily="34" charset="0"/>
              <a:buNone/>
              <a:defRPr/>
            </a:pPr>
            <a:r>
              <a:rPr lang="zh-CN" altLang="en-US" dirty="0" smtClean="0">
                <a:solidFill>
                  <a:schemeClr val="tx1"/>
                </a:solidFill>
                <a:latin typeface="Times New Roman" pitchFamily="18" charset="0"/>
                <a:cs typeface="Times New Roman" pitchFamily="18" charset="0"/>
              </a:rPr>
              <a:t>     式中</a:t>
            </a:r>
            <a:r>
              <a:rPr lang="en-US" altLang="zh-CN" i="1" dirty="0" smtClean="0">
                <a:solidFill>
                  <a:schemeClr val="tx1"/>
                </a:solidFill>
                <a:latin typeface="Times New Roman" pitchFamily="18" charset="0"/>
                <a:cs typeface="Times New Roman" pitchFamily="18" charset="0"/>
              </a:rPr>
              <a:t>j</a:t>
            </a:r>
            <a:r>
              <a:rPr lang="zh-CN" altLang="en-US" dirty="0" smtClean="0">
                <a:solidFill>
                  <a:schemeClr val="tx1"/>
                </a:solidFill>
                <a:latin typeface="Times New Roman" pitchFamily="18" charset="0"/>
                <a:cs typeface="Times New Roman" pitchFamily="18" charset="0"/>
              </a:rPr>
              <a:t>为虚数单位，</a:t>
            </a:r>
            <a:r>
              <a:rPr lang="en-US" altLang="zh-CN" i="1" dirty="0" smtClean="0">
                <a:solidFill>
                  <a:schemeClr val="tx1"/>
                </a:solidFill>
                <a:latin typeface="Times New Roman" pitchFamily="18" charset="0"/>
                <a:cs typeface="Times New Roman" pitchFamily="18" charset="0"/>
              </a:rPr>
              <a:t>x</a:t>
            </a:r>
            <a:r>
              <a:rPr lang="zh-CN" altLang="en-US" dirty="0" smtClean="0">
                <a:solidFill>
                  <a:schemeClr val="tx1"/>
                </a:solidFill>
                <a:latin typeface="Times New Roman" pitchFamily="18" charset="0"/>
                <a:cs typeface="Times New Roman" pitchFamily="18" charset="0"/>
              </a:rPr>
              <a:t>为时域变量，</a:t>
            </a:r>
            <a:r>
              <a:rPr lang="en-US" altLang="zh-CN" i="1" dirty="0" smtClean="0">
                <a:solidFill>
                  <a:schemeClr val="tx1"/>
                </a:solidFill>
                <a:latin typeface="Times New Roman" pitchFamily="18" charset="0"/>
                <a:cs typeface="Times New Roman" pitchFamily="18" charset="0"/>
              </a:rPr>
              <a:t>u</a:t>
            </a:r>
            <a:r>
              <a:rPr lang="zh-CN" altLang="en-US" dirty="0" smtClean="0">
                <a:solidFill>
                  <a:schemeClr val="tx1"/>
                </a:solidFill>
                <a:latin typeface="Times New Roman" pitchFamily="18" charset="0"/>
                <a:cs typeface="Times New Roman" pitchFamily="18" charset="0"/>
              </a:rPr>
              <a:t>为频域  变量。如果</a:t>
            </a:r>
            <a:r>
              <a:rPr lang="zh-CN" altLang="en-US" b="1" dirty="0" smtClean="0">
                <a:solidFill>
                  <a:srgbClr val="0000FF"/>
                </a:solidFill>
                <a:latin typeface="Times New Roman" pitchFamily="18" charset="0"/>
                <a:cs typeface="Times New Roman" pitchFamily="18" charset="0"/>
              </a:rPr>
              <a:t>令</a:t>
            </a:r>
            <a:r>
              <a:rPr lang="en-US" altLang="zh-CN" i="1" dirty="0" smtClean="0">
                <a:solidFill>
                  <a:srgbClr val="0000FF"/>
                </a:solidFill>
                <a:latin typeface="Times New Roman" pitchFamily="18" charset="0"/>
                <a:cs typeface="Times New Roman" pitchFamily="18" charset="0"/>
              </a:rPr>
              <a:t>ω=2πu</a:t>
            </a:r>
            <a:r>
              <a:rPr lang="en-US" altLang="zh-CN" b="1" i="1" dirty="0" smtClean="0">
                <a:solidFill>
                  <a:srgbClr val="0000FF"/>
                </a:solidFill>
                <a:latin typeface="Times New Roman" pitchFamily="18" charset="0"/>
                <a:cs typeface="Times New Roman" pitchFamily="18" charset="0"/>
              </a:rPr>
              <a:t> </a:t>
            </a:r>
            <a:r>
              <a:rPr lang="zh-CN" altLang="en-US" dirty="0" smtClean="0">
                <a:solidFill>
                  <a:schemeClr val="tx1"/>
                </a:solidFill>
                <a:latin typeface="Times New Roman" pitchFamily="18" charset="0"/>
                <a:cs typeface="Times New Roman" pitchFamily="18" charset="0"/>
              </a:rPr>
              <a:t>则有：</a:t>
            </a:r>
          </a:p>
        </p:txBody>
      </p:sp>
      <p:sp>
        <p:nvSpPr>
          <p:cNvPr id="1033"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201733" name="Object 5"/>
          <p:cNvGraphicFramePr>
            <a:graphicFrameLocks noChangeAspect="1"/>
          </p:cNvGraphicFramePr>
          <p:nvPr/>
        </p:nvGraphicFramePr>
        <p:xfrm>
          <a:off x="1331913" y="3425825"/>
          <a:ext cx="3587750" cy="1011238"/>
        </p:xfrm>
        <a:graphic>
          <a:graphicData uri="http://schemas.openxmlformats.org/presentationml/2006/ole">
            <mc:AlternateContent xmlns:mc="http://schemas.openxmlformats.org/markup-compatibility/2006">
              <mc:Choice xmlns:v="urn:schemas-microsoft-com:vml" Requires="v">
                <p:oleObj spid="_x0000_s1401" name="公式" r:id="rId4" imgW="34137917" imgH="11277917" progId="Equation.3">
                  <p:embed/>
                </p:oleObj>
              </mc:Choice>
              <mc:Fallback>
                <p:oleObj name="公式" r:id="rId4" imgW="34137917" imgH="11277917"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3425825"/>
                        <a:ext cx="3587750" cy="1011238"/>
                      </a:xfrm>
                      <a:prstGeom prst="rect">
                        <a:avLst/>
                      </a:prstGeom>
                      <a:solidFill>
                        <a:schemeClr val="bg1"/>
                      </a:solidFill>
                    </p:spPr>
                  </p:pic>
                </p:oleObj>
              </mc:Fallback>
            </mc:AlternateContent>
          </a:graphicData>
        </a:graphic>
      </p:graphicFrame>
      <p:sp>
        <p:nvSpPr>
          <p:cNvPr id="1034" name="Rectangle 6"/>
          <p:cNvSpPr>
            <a:spLocks noChangeArrowheads="1"/>
          </p:cNvSpPr>
          <p:nvPr/>
        </p:nvSpPr>
        <p:spPr bwMode="auto">
          <a:xfrm>
            <a:off x="0" y="3010972"/>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201735" name="Object 7"/>
          <p:cNvGraphicFramePr>
            <a:graphicFrameLocks noChangeAspect="1"/>
          </p:cNvGraphicFramePr>
          <p:nvPr/>
        </p:nvGraphicFramePr>
        <p:xfrm>
          <a:off x="5508625" y="3429000"/>
          <a:ext cx="3168650" cy="936625"/>
        </p:xfrm>
        <a:graphic>
          <a:graphicData uri="http://schemas.openxmlformats.org/presentationml/2006/ole">
            <mc:AlternateContent xmlns:mc="http://schemas.openxmlformats.org/markup-compatibility/2006">
              <mc:Choice xmlns:v="urn:schemas-microsoft-com:vml" Requires="v">
                <p:oleObj spid="_x0000_s1402" name="公式" r:id="rId6" imgW="33528317" imgH="11277917" progId="Equation.3">
                  <p:embed/>
                </p:oleObj>
              </mc:Choice>
              <mc:Fallback>
                <p:oleObj name="公式" r:id="rId6" imgW="33528317" imgH="11277917"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625" y="3429000"/>
                        <a:ext cx="3168650" cy="936625"/>
                      </a:xfrm>
                      <a:prstGeom prst="rect">
                        <a:avLst/>
                      </a:prstGeom>
                      <a:solidFill>
                        <a:schemeClr val="bg1"/>
                      </a:solidFill>
                    </p:spPr>
                  </p:pic>
                </p:oleObj>
              </mc:Fallback>
            </mc:AlternateContent>
          </a:graphicData>
        </a:graphic>
      </p:graphicFrame>
      <p:sp>
        <p:nvSpPr>
          <p:cNvPr id="1035" name="Rectangle 8"/>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201737" name="Object 9"/>
          <p:cNvGraphicFramePr>
            <a:graphicFrameLocks noChangeAspect="1"/>
          </p:cNvGraphicFramePr>
          <p:nvPr/>
        </p:nvGraphicFramePr>
        <p:xfrm>
          <a:off x="1403350" y="5661025"/>
          <a:ext cx="3529013" cy="900113"/>
        </p:xfrm>
        <a:graphic>
          <a:graphicData uri="http://schemas.openxmlformats.org/presentationml/2006/ole">
            <mc:AlternateContent xmlns:mc="http://schemas.openxmlformats.org/markup-compatibility/2006">
              <mc:Choice xmlns:v="urn:schemas-microsoft-com:vml" Requires="v">
                <p:oleObj spid="_x0000_s1403" name="公式" r:id="rId8" imgW="40233917" imgH="12497117" progId="Equation.3">
                  <p:embed/>
                </p:oleObj>
              </mc:Choice>
              <mc:Fallback>
                <p:oleObj name="公式" r:id="rId8" imgW="40233917" imgH="12497117"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350" y="5661025"/>
                        <a:ext cx="3529013" cy="900113"/>
                      </a:xfrm>
                      <a:prstGeom prst="rect">
                        <a:avLst/>
                      </a:prstGeom>
                      <a:solidFill>
                        <a:schemeClr val="bg1"/>
                      </a:solidFill>
                    </p:spPr>
                  </p:pic>
                </p:oleObj>
              </mc:Fallback>
            </mc:AlternateContent>
          </a:graphicData>
        </a:graphic>
      </p:graphicFrame>
      <p:sp>
        <p:nvSpPr>
          <p:cNvPr id="1036" name="Rectangle 10"/>
          <p:cNvSpPr>
            <a:spLocks noChangeArrowheads="1"/>
          </p:cNvSpPr>
          <p:nvPr/>
        </p:nvSpPr>
        <p:spPr bwMode="auto">
          <a:xfrm>
            <a:off x="0" y="2982397"/>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201739" name="Object 11"/>
          <p:cNvGraphicFramePr>
            <a:graphicFrameLocks noChangeAspect="1"/>
          </p:cNvGraphicFramePr>
          <p:nvPr/>
        </p:nvGraphicFramePr>
        <p:xfrm>
          <a:off x="5364163" y="5637213"/>
          <a:ext cx="3240087" cy="887412"/>
        </p:xfrm>
        <a:graphic>
          <a:graphicData uri="http://schemas.openxmlformats.org/presentationml/2006/ole">
            <mc:AlternateContent xmlns:mc="http://schemas.openxmlformats.org/markup-compatibility/2006">
              <mc:Choice xmlns:v="urn:schemas-microsoft-com:vml" Requires="v">
                <p:oleObj spid="_x0000_s1404" name="公式" r:id="rId10" imgW="43891517" imgH="12497117" progId="Equation.3">
                  <p:embed/>
                </p:oleObj>
              </mc:Choice>
              <mc:Fallback>
                <p:oleObj name="公式" r:id="rId10" imgW="43891517" imgH="12497117"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163" y="5637213"/>
                        <a:ext cx="3240087" cy="887412"/>
                      </a:xfrm>
                      <a:prstGeom prst="rect">
                        <a:avLst/>
                      </a:prstGeom>
                      <a:solidFill>
                        <a:schemeClr val="bg1"/>
                      </a:solidFill>
                    </p:spPr>
                  </p:pic>
                </p:oleObj>
              </mc:Fallback>
            </mc:AlternateContent>
          </a:graphicData>
        </a:graphic>
      </p:graphicFrame>
      <p:sp>
        <p:nvSpPr>
          <p:cNvPr id="1037" name="Rectangle 1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1038" name="Rectangle 1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1039" name="Rectangle 1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030" name="Object 18"/>
          <p:cNvGraphicFramePr>
            <a:graphicFrameLocks noChangeAspect="1"/>
          </p:cNvGraphicFramePr>
          <p:nvPr/>
        </p:nvGraphicFramePr>
        <p:xfrm>
          <a:off x="1044338" y="1196752"/>
          <a:ext cx="2879590" cy="1080120"/>
        </p:xfrm>
        <a:graphic>
          <a:graphicData uri="http://schemas.openxmlformats.org/presentationml/2006/ole">
            <mc:AlternateContent xmlns:mc="http://schemas.openxmlformats.org/markup-compatibility/2006">
              <mc:Choice xmlns:v="urn:schemas-microsoft-com:vml" Requires="v">
                <p:oleObj spid="_x0000_s1405" name="公式" r:id="rId12" imgW="29261117" imgH="10973117" progId="Equation.3">
                  <p:embed/>
                </p:oleObj>
              </mc:Choice>
              <mc:Fallback>
                <p:oleObj name="公式" r:id="rId12" imgW="29261117" imgH="10973117" progId="Equation.3">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4338" y="1196752"/>
                        <a:ext cx="2879590" cy="1080120"/>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01730">
                                            <p:txEl>
                                              <p:pRg st="0" end="0"/>
                                            </p:txEl>
                                          </p:spTgt>
                                        </p:tgtEl>
                                        <p:attrNameLst>
                                          <p:attrName>style.visibility</p:attrName>
                                        </p:attrNameLst>
                                      </p:cBhvr>
                                      <p:to>
                                        <p:strVal val="visible"/>
                                      </p:to>
                                    </p:set>
                                    <p:anim to="" calcmode="lin" valueType="num">
                                      <p:cBhvr>
                                        <p:cTn id="7" dur="1" fill="hold"/>
                                        <p:tgtEl>
                                          <p:spTgt spid="201730">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01733"/>
                                        </p:tgtEl>
                                        <p:attrNameLst>
                                          <p:attrName>style.visibility</p:attrName>
                                        </p:attrNameLst>
                                      </p:cBhvr>
                                      <p:to>
                                        <p:strVal val="visible"/>
                                      </p:to>
                                    </p:set>
                                    <p:anim to="" calcmode="lin" valueType="num">
                                      <p:cBhvr>
                                        <p:cTn id="12" dur="1" fill="hold"/>
                                        <p:tgtEl>
                                          <p:spTgt spid="201733"/>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01735"/>
                                        </p:tgtEl>
                                        <p:attrNameLst>
                                          <p:attrName>style.visibility</p:attrName>
                                        </p:attrNameLst>
                                      </p:cBhvr>
                                      <p:to>
                                        <p:strVal val="visible"/>
                                      </p:to>
                                    </p:set>
                                    <p:anim to="" calcmode="lin" valueType="num">
                                      <p:cBhvr>
                                        <p:cTn id="17" dur="1" fill="hold"/>
                                        <p:tgtEl>
                                          <p:spTgt spid="201735"/>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201730">
                                            <p:txEl>
                                              <p:pRg st="3" end="3"/>
                                            </p:txEl>
                                          </p:spTgt>
                                        </p:tgtEl>
                                        <p:attrNameLst>
                                          <p:attrName>style.visibility</p:attrName>
                                        </p:attrNameLst>
                                      </p:cBhvr>
                                      <p:to>
                                        <p:strVal val="visible"/>
                                      </p:to>
                                    </p:set>
                                    <p:anim to="" calcmode="lin" valueType="num">
                                      <p:cBhvr>
                                        <p:cTn id="22" dur="1" fill="hold"/>
                                        <p:tgtEl>
                                          <p:spTgt spid="201730">
                                            <p:txEl>
                                              <p:pRg st="3" end="3"/>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201737"/>
                                        </p:tgtEl>
                                        <p:attrNameLst>
                                          <p:attrName>style.visibility</p:attrName>
                                        </p:attrNameLst>
                                      </p:cBhvr>
                                      <p:to>
                                        <p:strVal val="visible"/>
                                      </p:to>
                                    </p:set>
                                    <p:anim to="" calcmode="lin" valueType="num">
                                      <p:cBhvr>
                                        <p:cTn id="27" dur="1" fill="hold"/>
                                        <p:tgtEl>
                                          <p:spTgt spid="201737"/>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201739"/>
                                        </p:tgtEl>
                                        <p:attrNameLst>
                                          <p:attrName>style.visibility</p:attrName>
                                        </p:attrNameLst>
                                      </p:cBhvr>
                                      <p:to>
                                        <p:strVal val="visible"/>
                                      </p:to>
                                    </p:set>
                                    <p:anim to="" calcmode="lin" valueType="num">
                                      <p:cBhvr>
                                        <p:cTn id="32" dur="1" fill="hold"/>
                                        <p:tgtEl>
                                          <p:spTgt spid="20173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0"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3780" name="Object 4"/>
          <p:cNvGraphicFramePr>
            <a:graphicFrameLocks noGrp="1" noChangeAspect="1"/>
          </p:cNvGraphicFramePr>
          <p:nvPr>
            <p:ph sz="quarter" idx="3"/>
          </p:nvPr>
        </p:nvGraphicFramePr>
        <p:xfrm>
          <a:off x="6084168" y="3978448"/>
          <a:ext cx="1962150" cy="818704"/>
        </p:xfrm>
        <a:graphic>
          <a:graphicData uri="http://schemas.openxmlformats.org/presentationml/2006/ole">
            <mc:AlternateContent xmlns:mc="http://schemas.openxmlformats.org/markup-compatibility/2006">
              <mc:Choice xmlns:v="urn:schemas-microsoft-com:vml" Requires="v">
                <p:oleObj spid="_x0000_s2272" name="公式" r:id="rId4" imgW="29261117" imgH="10058717" progId="Equation.3">
                  <p:embed/>
                </p:oleObj>
              </mc:Choice>
              <mc:Fallback>
                <p:oleObj name="公式" r:id="rId4" imgW="29261117" imgH="10058717" progId="Equation.3">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3978448"/>
                        <a:ext cx="1962150" cy="8187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Rectangle 6"/>
          <p:cNvSpPr>
            <a:spLocks noGrp="1" noChangeArrowheads="1"/>
          </p:cNvSpPr>
          <p:nvPr>
            <p:ph type="title"/>
          </p:nvPr>
        </p:nvSpPr>
        <p:spPr>
          <a:xfrm>
            <a:off x="467544" y="260648"/>
            <a:ext cx="8229600" cy="1083568"/>
          </a:xfrm>
        </p:spPr>
        <p:txBody>
          <a:bodyPr>
            <a:normAutofit/>
          </a:bodyPr>
          <a:lstStyle/>
          <a:p>
            <a:r>
              <a:rPr lang="zh-CN" altLang="en-US" b="1" dirty="0" smtClean="0">
                <a:latin typeface="Times New Roman" pitchFamily="18" charset="0"/>
                <a:cs typeface="Times New Roman" pitchFamily="18" charset="0"/>
              </a:rPr>
              <a:t>傅里叶</a:t>
            </a:r>
            <a:r>
              <a:rPr lang="zh-CN" altLang="en-US" b="1" dirty="0" smtClean="0">
                <a:latin typeface="Times New Roman" pitchFamily="18" charset="0"/>
                <a:ea typeface="+mn-ea"/>
                <a:cs typeface="Times New Roman" pitchFamily="18" charset="0"/>
              </a:rPr>
              <a:t>谱</a:t>
            </a:r>
            <a:r>
              <a:rPr lang="en-US" altLang="zh-CN" b="1" dirty="0" smtClean="0">
                <a:latin typeface="Times New Roman" pitchFamily="18" charset="0"/>
                <a:ea typeface="+mn-ea"/>
                <a:cs typeface="Times New Roman" pitchFamily="18" charset="0"/>
              </a:rPr>
              <a:t>|</a:t>
            </a:r>
            <a:r>
              <a:rPr lang="en-US" altLang="zh-CN" dirty="0" smtClean="0">
                <a:latin typeface="Times New Roman" pitchFamily="18" charset="0"/>
                <a:ea typeface="+mn-ea"/>
                <a:cs typeface="Times New Roman" pitchFamily="18" charset="0"/>
              </a:rPr>
              <a:t>F(u)</a:t>
            </a:r>
            <a:r>
              <a:rPr lang="en-US" altLang="zh-CN" b="1" dirty="0" smtClean="0">
                <a:latin typeface="Times New Roman" pitchFamily="18" charset="0"/>
                <a:ea typeface="+mn-ea"/>
                <a:cs typeface="Times New Roman" pitchFamily="18" charset="0"/>
              </a:rPr>
              <a:t>|</a:t>
            </a:r>
            <a:endParaRPr lang="zh-CN" altLang="en-US" b="1" dirty="0" smtClean="0">
              <a:latin typeface="Times New Roman" pitchFamily="18" charset="0"/>
              <a:ea typeface="+mn-ea"/>
              <a:cs typeface="Times New Roman" pitchFamily="18" charset="0"/>
            </a:endParaRPr>
          </a:p>
        </p:txBody>
      </p:sp>
      <p:sp>
        <p:nvSpPr>
          <p:cNvPr id="203778" name="Rectangle 2"/>
          <p:cNvSpPr>
            <a:spLocks noGrp="1" noChangeArrowheads="1"/>
          </p:cNvSpPr>
          <p:nvPr>
            <p:ph type="body" sz="half" idx="1"/>
          </p:nvPr>
        </p:nvSpPr>
        <p:spPr>
          <a:xfrm>
            <a:off x="251520" y="1412776"/>
            <a:ext cx="8640762" cy="5184775"/>
          </a:xfrm>
          <a:noFill/>
        </p:spPr>
        <p:txBody>
          <a:bodyPr/>
          <a:lstStyle/>
          <a:p>
            <a:pPr>
              <a:buFont typeface="Wingdings" pitchFamily="2" charset="2"/>
              <a:buNone/>
            </a:pPr>
            <a:r>
              <a:rPr lang="zh-CN" altLang="en-US" sz="2800"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函数的傅里叶变换一般是一个复数，它可由下式表示：</a:t>
            </a:r>
          </a:p>
          <a:p>
            <a:pPr>
              <a:buFont typeface="Wingdings" pitchFamily="2" charset="2"/>
              <a:buNone/>
            </a:pPr>
            <a:r>
              <a:rPr lang="en-US" altLang="zh-CN" dirty="0" smtClean="0">
                <a:latin typeface="Times New Roman" pitchFamily="18" charset="0"/>
                <a:cs typeface="Times New Roman" pitchFamily="18" charset="0"/>
              </a:rPr>
              <a:t>        </a:t>
            </a:r>
            <a:r>
              <a:rPr lang="en-US" altLang="zh-CN" i="1" dirty="0" smtClean="0">
                <a:latin typeface="Times New Roman" pitchFamily="18" charset="0"/>
                <a:cs typeface="Times New Roman" pitchFamily="18" charset="0"/>
              </a:rPr>
              <a:t>F(u)= R(u)+</a:t>
            </a:r>
            <a:r>
              <a:rPr lang="en-US" altLang="zh-CN" i="1" dirty="0" err="1" smtClean="0">
                <a:latin typeface="Times New Roman" pitchFamily="18" charset="0"/>
                <a:cs typeface="Times New Roman" pitchFamily="18" charset="0"/>
              </a:rPr>
              <a:t>jI</a:t>
            </a:r>
            <a:r>
              <a:rPr lang="en-US" altLang="zh-CN" i="1" dirty="0" smtClean="0">
                <a:latin typeface="Times New Roman" pitchFamily="18" charset="0"/>
                <a:cs typeface="Times New Roman" pitchFamily="18" charset="0"/>
              </a:rPr>
              <a:t>(u)</a:t>
            </a:r>
            <a:r>
              <a:rPr lang="en-US" altLang="zh-CN" dirty="0" smtClean="0">
                <a:latin typeface="Times New Roman" pitchFamily="18" charset="0"/>
                <a:cs typeface="Times New Roman" pitchFamily="18" charset="0"/>
              </a:rPr>
              <a:t> </a:t>
            </a:r>
            <a:r>
              <a:rPr lang="en-US" altLang="zh-CN" i="1"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           </a:t>
            </a:r>
          </a:p>
          <a:p>
            <a:pPr>
              <a:buFont typeface="Wingdings" pitchFamily="2" charset="2"/>
              <a:buNone/>
            </a:pPr>
            <a:r>
              <a:rPr lang="en-US" altLang="zh-CN" dirty="0" smtClean="0">
                <a:latin typeface="Times New Roman" pitchFamily="18" charset="0"/>
                <a:cs typeface="Times New Roman" pitchFamily="18" charset="0"/>
              </a:rPr>
              <a:t>    R(u)</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I(u)</a:t>
            </a:r>
            <a:r>
              <a:rPr lang="zh-CN" altLang="en-US" dirty="0" smtClean="0">
                <a:latin typeface="Times New Roman" pitchFamily="18" charset="0"/>
                <a:cs typeface="Times New Roman" pitchFamily="18" charset="0"/>
              </a:rPr>
              <a:t>分别为</a:t>
            </a:r>
            <a:r>
              <a:rPr lang="en-US" altLang="zh-CN" dirty="0" smtClean="0">
                <a:latin typeface="Times New Roman" pitchFamily="18" charset="0"/>
                <a:cs typeface="Times New Roman" pitchFamily="18" charset="0"/>
              </a:rPr>
              <a:t>F(u)</a:t>
            </a:r>
            <a:r>
              <a:rPr lang="zh-CN" altLang="en-US" dirty="0" smtClean="0">
                <a:latin typeface="Times New Roman" pitchFamily="18" charset="0"/>
                <a:cs typeface="Times New Roman" pitchFamily="18" charset="0"/>
              </a:rPr>
              <a:t>的实部和虚部。</a:t>
            </a:r>
            <a:r>
              <a:rPr lang="en-US" altLang="zh-CN" dirty="0" smtClean="0">
                <a:latin typeface="Times New Roman" pitchFamily="18" charset="0"/>
                <a:cs typeface="Times New Roman" pitchFamily="18" charset="0"/>
              </a:rPr>
              <a:t>F(u)</a:t>
            </a:r>
            <a:r>
              <a:rPr lang="zh-CN" altLang="en-US" dirty="0" smtClean="0">
                <a:latin typeface="Times New Roman" pitchFamily="18" charset="0"/>
                <a:cs typeface="Times New Roman" pitchFamily="18" charset="0"/>
              </a:rPr>
              <a:t>为复平面上的向量，它有</a:t>
            </a:r>
            <a:r>
              <a:rPr lang="zh-CN" altLang="en-US" b="1" dirty="0" smtClean="0">
                <a:solidFill>
                  <a:srgbClr val="0000FF"/>
                </a:solidFill>
                <a:latin typeface="Times New Roman" pitchFamily="18" charset="0"/>
                <a:cs typeface="Times New Roman" pitchFamily="18" charset="0"/>
              </a:rPr>
              <a:t>幅度和相角</a:t>
            </a:r>
            <a:r>
              <a:rPr lang="en-US" altLang="zh-CN" dirty="0" smtClean="0">
                <a:solidFill>
                  <a:srgbClr val="0000FF"/>
                </a:solidFill>
                <a:latin typeface="Times New Roman" pitchFamily="18" charset="0"/>
                <a:cs typeface="Times New Roman" pitchFamily="18" charset="0"/>
              </a:rPr>
              <a:t>.</a:t>
            </a:r>
          </a:p>
          <a:p>
            <a:pPr>
              <a:buFont typeface="Wingdings" pitchFamily="2" charset="2"/>
              <a:buNone/>
            </a:pPr>
            <a:r>
              <a:rPr lang="zh-CN" altLang="en-US" dirty="0" smtClean="0">
                <a:latin typeface="Times New Roman" pitchFamily="18" charset="0"/>
                <a:cs typeface="Times New Roman" pitchFamily="18" charset="0"/>
              </a:rPr>
              <a:t>    幅度                相角                        </a:t>
            </a:r>
            <a:endParaRPr lang="en-US" altLang="zh-CN" dirty="0" smtClean="0">
              <a:latin typeface="Times New Roman" pitchFamily="18" charset="0"/>
              <a:cs typeface="Times New Roman" pitchFamily="18" charset="0"/>
            </a:endParaRPr>
          </a:p>
          <a:p>
            <a:pPr>
              <a:buFont typeface="Wingdings" pitchFamily="2" charset="2"/>
              <a:buNone/>
            </a:pPr>
            <a:r>
              <a:rPr lang="en-US" altLang="zh-CN" dirty="0" smtClean="0">
                <a:solidFill>
                  <a:srgbClr val="0000FF"/>
                </a:solidFill>
                <a:latin typeface="Times New Roman" pitchFamily="18" charset="0"/>
                <a:cs typeface="Times New Roman" pitchFamily="18" charset="0"/>
              </a:rPr>
              <a:t>    |F(u)|</a:t>
            </a:r>
            <a:r>
              <a:rPr lang="zh-CN" altLang="en-US" dirty="0" smtClean="0">
                <a:latin typeface="Times New Roman" pitchFamily="18" charset="0"/>
                <a:cs typeface="Times New Roman" pitchFamily="18" charset="0"/>
              </a:rPr>
              <a:t>称为</a:t>
            </a:r>
            <a:r>
              <a:rPr lang="en-US" altLang="zh-CN" i="1" dirty="0" smtClean="0">
                <a:latin typeface="Times New Roman" pitchFamily="18" charset="0"/>
                <a:cs typeface="Times New Roman" pitchFamily="18" charset="0"/>
              </a:rPr>
              <a:t>f</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x</a:t>
            </a:r>
            <a:r>
              <a:rPr lang="en-US"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的</a:t>
            </a:r>
            <a:r>
              <a:rPr lang="zh-CN" altLang="en-US" b="1" dirty="0" smtClean="0">
                <a:solidFill>
                  <a:srgbClr val="0000FF"/>
                </a:solidFill>
                <a:latin typeface="Times New Roman" pitchFamily="18" charset="0"/>
                <a:cs typeface="Times New Roman" pitchFamily="18" charset="0"/>
              </a:rPr>
              <a:t>傅里叶</a:t>
            </a:r>
            <a:r>
              <a:rPr lang="en-US" altLang="zh-CN" b="1" dirty="0" smtClean="0">
                <a:solidFill>
                  <a:srgbClr val="0000FF"/>
                </a:solidFill>
                <a:latin typeface="Times New Roman" pitchFamily="18" charset="0"/>
                <a:cs typeface="Times New Roman" pitchFamily="18" charset="0"/>
              </a:rPr>
              <a:t>(</a:t>
            </a:r>
            <a:r>
              <a:rPr lang="zh-CN" altLang="en-US" b="1" dirty="0" smtClean="0">
                <a:solidFill>
                  <a:srgbClr val="0000FF"/>
                </a:solidFill>
                <a:latin typeface="Times New Roman" pitchFamily="18" charset="0"/>
                <a:cs typeface="Times New Roman" pitchFamily="18" charset="0"/>
              </a:rPr>
              <a:t>频</a:t>
            </a:r>
            <a:r>
              <a:rPr lang="en-US" altLang="zh-CN" b="1" smtClean="0">
                <a:solidFill>
                  <a:srgbClr val="0000FF"/>
                </a:solidFill>
                <a:latin typeface="Times New Roman" pitchFamily="18" charset="0"/>
                <a:cs typeface="Times New Roman" pitchFamily="18" charset="0"/>
              </a:rPr>
              <a:t>)</a:t>
            </a:r>
            <a:r>
              <a:rPr lang="zh-CN" altLang="en-US" b="1" smtClean="0">
                <a:solidFill>
                  <a:srgbClr val="0000FF"/>
                </a:solidFill>
                <a:latin typeface="Times New Roman" pitchFamily="18" charset="0"/>
                <a:cs typeface="Times New Roman" pitchFamily="18" charset="0"/>
              </a:rPr>
              <a:t>谱</a:t>
            </a:r>
            <a:r>
              <a:rPr lang="zh-CN" altLang="en-US" dirty="0" smtClean="0">
                <a:latin typeface="Times New Roman" pitchFamily="18" charset="0"/>
                <a:cs typeface="Times New Roman" pitchFamily="18" charset="0"/>
              </a:rPr>
              <a:t>，而</a:t>
            </a:r>
            <a:r>
              <a:rPr lang="en-US" altLang="zh-CN" dirty="0" smtClean="0">
                <a:solidFill>
                  <a:srgbClr val="0000FF"/>
                </a:solidFill>
                <a:latin typeface="Times New Roman" pitchFamily="18" charset="0"/>
                <a:cs typeface="Times New Roman" pitchFamily="18" charset="0"/>
              </a:rPr>
              <a:t>φ(u)</a:t>
            </a:r>
            <a:r>
              <a:rPr lang="zh-CN" altLang="en-US" dirty="0" smtClean="0">
                <a:latin typeface="Times New Roman" pitchFamily="18" charset="0"/>
                <a:cs typeface="Times New Roman" pitchFamily="18" charset="0"/>
              </a:rPr>
              <a:t>称为</a:t>
            </a:r>
            <a:r>
              <a:rPr lang="zh-CN" altLang="en-US" b="1" dirty="0" smtClean="0">
                <a:solidFill>
                  <a:srgbClr val="0000FF"/>
                </a:solidFill>
                <a:latin typeface="Times New Roman" pitchFamily="18" charset="0"/>
                <a:cs typeface="Times New Roman" pitchFamily="18" charset="0"/>
              </a:rPr>
              <a:t>相位谱</a:t>
            </a:r>
            <a:r>
              <a:rPr lang="zh-CN" altLang="en-US" dirty="0" smtClean="0">
                <a:solidFill>
                  <a:srgbClr val="0000FF"/>
                </a:solidFill>
                <a:latin typeface="Times New Roman" pitchFamily="18" charset="0"/>
                <a:cs typeface="Times New Roman" pitchFamily="18" charset="0"/>
              </a:rPr>
              <a:t>。</a:t>
            </a:r>
            <a:r>
              <a:rPr lang="zh-CN" altLang="en-US" dirty="0" smtClean="0">
                <a:latin typeface="Times New Roman" pitchFamily="18" charset="0"/>
                <a:cs typeface="Times New Roman" pitchFamily="18" charset="0"/>
              </a:rPr>
              <a:t> </a:t>
            </a:r>
            <a:r>
              <a:rPr lang="zh-CN" altLang="en-US" b="1" dirty="0" smtClean="0">
                <a:solidFill>
                  <a:srgbClr val="0000FF"/>
                </a:solidFill>
                <a:latin typeface="Times New Roman" pitchFamily="18" charset="0"/>
                <a:cs typeface="Times New Roman" pitchFamily="18" charset="0"/>
              </a:rPr>
              <a:t>谱的平方</a:t>
            </a:r>
            <a:r>
              <a:rPr lang="zh-CN" altLang="en-US" dirty="0" smtClean="0">
                <a:latin typeface="Times New Roman" pitchFamily="18" charset="0"/>
                <a:cs typeface="Times New Roman" pitchFamily="18" charset="0"/>
              </a:rPr>
              <a:t>称为</a:t>
            </a:r>
            <a:r>
              <a:rPr lang="en-US" altLang="zh-CN" i="1" dirty="0" smtClean="0">
                <a:latin typeface="Times New Roman" pitchFamily="18" charset="0"/>
                <a:cs typeface="Times New Roman" pitchFamily="18" charset="0"/>
              </a:rPr>
              <a:t>f</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x</a:t>
            </a:r>
            <a:r>
              <a:rPr lang="en-US"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的</a:t>
            </a:r>
            <a:r>
              <a:rPr lang="zh-CN" altLang="en-US" b="1" dirty="0" smtClean="0">
                <a:solidFill>
                  <a:srgbClr val="0000FF"/>
                </a:solidFill>
                <a:latin typeface="Times New Roman" pitchFamily="18" charset="0"/>
                <a:cs typeface="Times New Roman" pitchFamily="18" charset="0"/>
              </a:rPr>
              <a:t>能量谱</a:t>
            </a:r>
            <a:r>
              <a:rPr lang="zh-CN" altLang="en-US" dirty="0" smtClean="0">
                <a:latin typeface="Times New Roman" pitchFamily="18" charset="0"/>
                <a:cs typeface="Times New Roman" pitchFamily="18" charset="0"/>
              </a:rPr>
              <a:t>，即：</a:t>
            </a:r>
          </a:p>
        </p:txBody>
      </p:sp>
      <p:graphicFrame>
        <p:nvGraphicFramePr>
          <p:cNvPr id="203779" name="Object 3"/>
          <p:cNvGraphicFramePr>
            <a:graphicFrameLocks noGrp="1" noChangeAspect="1"/>
          </p:cNvGraphicFramePr>
          <p:nvPr>
            <p:ph sz="quarter" idx="2"/>
          </p:nvPr>
        </p:nvGraphicFramePr>
        <p:xfrm>
          <a:off x="2051720" y="4293096"/>
          <a:ext cx="2571750" cy="479425"/>
        </p:xfrm>
        <a:graphic>
          <a:graphicData uri="http://schemas.openxmlformats.org/presentationml/2006/ole">
            <mc:AlternateContent xmlns:mc="http://schemas.openxmlformats.org/markup-compatibility/2006">
              <mc:Choice xmlns:v="urn:schemas-microsoft-com:vml" Requires="v">
                <p:oleObj spid="_x0000_s2273" name="Equation" r:id="rId6" imgW="35966717" imgH="6705917" progId="Equation.3">
                  <p:embed/>
                </p:oleObj>
              </mc:Choice>
              <mc:Fallback>
                <p:oleObj name="Equation" r:id="rId6" imgW="35966717" imgH="6705917" progId="Equation.3">
                  <p:embed/>
                  <p:pic>
                    <p:nvPicPr>
                      <p:cNvPr id="0" name="Object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720" y="4293096"/>
                        <a:ext cx="2571750" cy="4794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1" name="Object 5"/>
          <p:cNvGraphicFramePr>
            <a:graphicFrameLocks noChangeAspect="1"/>
          </p:cNvGraphicFramePr>
          <p:nvPr/>
        </p:nvGraphicFramePr>
        <p:xfrm>
          <a:off x="2123728" y="5805264"/>
          <a:ext cx="5184775" cy="612775"/>
        </p:xfrm>
        <a:graphic>
          <a:graphicData uri="http://schemas.openxmlformats.org/presentationml/2006/ole">
            <mc:AlternateContent xmlns:mc="http://schemas.openxmlformats.org/markup-compatibility/2006">
              <mc:Choice xmlns:v="urn:schemas-microsoft-com:vml" Requires="v">
                <p:oleObj spid="_x0000_s2274" name="公式" r:id="rId8" imgW="46329917" imgH="5486717" progId="Equation.3">
                  <p:embed/>
                </p:oleObj>
              </mc:Choice>
              <mc:Fallback>
                <p:oleObj name="公式" r:id="rId8" imgW="46329917" imgH="5486717"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3728" y="5805264"/>
                        <a:ext cx="5184775" cy="612775"/>
                      </a:xfrm>
                      <a:prstGeom prst="rect">
                        <a:avLst/>
                      </a:prstGeom>
                      <a:solidFill>
                        <a:schemeClr val="bg1"/>
                      </a:solidFill>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03778">
                                            <p:txEl>
                                              <p:pRg st="0" end="0"/>
                                            </p:txEl>
                                          </p:spTgt>
                                        </p:tgtEl>
                                        <p:attrNameLst>
                                          <p:attrName>style.visibility</p:attrName>
                                        </p:attrNameLst>
                                      </p:cBhvr>
                                      <p:to>
                                        <p:strVal val="visible"/>
                                      </p:to>
                                    </p:set>
                                    <p:anim to="" calcmode="lin" valueType="num">
                                      <p:cBhvr>
                                        <p:cTn id="7" dur="1" fill="hold"/>
                                        <p:tgtEl>
                                          <p:spTgt spid="203778">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03778">
                                            <p:txEl>
                                              <p:pRg st="1" end="1"/>
                                            </p:txEl>
                                          </p:spTgt>
                                        </p:tgtEl>
                                        <p:attrNameLst>
                                          <p:attrName>style.visibility</p:attrName>
                                        </p:attrNameLst>
                                      </p:cBhvr>
                                      <p:to>
                                        <p:strVal val="visible"/>
                                      </p:to>
                                    </p:set>
                                    <p:anim to="" calcmode="lin" valueType="num">
                                      <p:cBhvr>
                                        <p:cTn id="12" dur="1" fill="hold"/>
                                        <p:tgtEl>
                                          <p:spTgt spid="203778">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203778">
                                            <p:txEl>
                                              <p:pRg st="2" end="2"/>
                                            </p:txEl>
                                          </p:spTgt>
                                        </p:tgtEl>
                                        <p:attrNameLst>
                                          <p:attrName>style.visibility</p:attrName>
                                        </p:attrNameLst>
                                      </p:cBhvr>
                                      <p:to>
                                        <p:strVal val="visible"/>
                                      </p:to>
                                    </p:set>
                                    <p:anim to="" calcmode="lin" valueType="num">
                                      <p:cBhvr>
                                        <p:cTn id="17" dur="1" fill="hold"/>
                                        <p:tgtEl>
                                          <p:spTgt spid="203778">
                                            <p:txEl>
                                              <p:pRg st="2" end="2"/>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203778">
                                            <p:txEl>
                                              <p:pRg st="3" end="3"/>
                                            </p:txEl>
                                          </p:spTgt>
                                        </p:tgtEl>
                                        <p:attrNameLst>
                                          <p:attrName>style.visibility</p:attrName>
                                        </p:attrNameLst>
                                      </p:cBhvr>
                                      <p:to>
                                        <p:strVal val="visible"/>
                                      </p:to>
                                    </p:set>
                                    <p:anim to="" calcmode="lin" valueType="num">
                                      <p:cBhvr>
                                        <p:cTn id="22" dur="1" fill="hold"/>
                                        <p:tgtEl>
                                          <p:spTgt spid="203778">
                                            <p:txEl>
                                              <p:pRg st="3" end="3"/>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203779"/>
                                        </p:tgtEl>
                                        <p:attrNameLst>
                                          <p:attrName>style.visibility</p:attrName>
                                        </p:attrNameLst>
                                      </p:cBhvr>
                                      <p:to>
                                        <p:strVal val="visible"/>
                                      </p:to>
                                    </p:set>
                                    <p:anim to="" calcmode="lin" valueType="num">
                                      <p:cBhvr>
                                        <p:cTn id="27" dur="1" fill="hold"/>
                                        <p:tgtEl>
                                          <p:spTgt spid="203779"/>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203780"/>
                                        </p:tgtEl>
                                        <p:attrNameLst>
                                          <p:attrName>style.visibility</p:attrName>
                                        </p:attrNameLst>
                                      </p:cBhvr>
                                      <p:to>
                                        <p:strVal val="visible"/>
                                      </p:to>
                                    </p:set>
                                    <p:anim to="" calcmode="lin" valueType="num">
                                      <p:cBhvr>
                                        <p:cTn id="32" dur="1" fill="hold"/>
                                        <p:tgtEl>
                                          <p:spTgt spid="203780"/>
                                        </p:tgtEl>
                                        <p:attrNameLst>
                                          <p:attrName/>
                                        </p:attrNameLst>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203778">
                                            <p:txEl>
                                              <p:pRg st="4" end="4"/>
                                            </p:txEl>
                                          </p:spTgt>
                                        </p:tgtEl>
                                        <p:attrNameLst>
                                          <p:attrName>style.visibility</p:attrName>
                                        </p:attrNameLst>
                                      </p:cBhvr>
                                      <p:to>
                                        <p:strVal val="visible"/>
                                      </p:to>
                                    </p:set>
                                    <p:anim to="" calcmode="lin" valueType="num">
                                      <p:cBhvr>
                                        <p:cTn id="37" dur="1" fill="hold"/>
                                        <p:tgtEl>
                                          <p:spTgt spid="203778">
                                            <p:txEl>
                                              <p:pRg st="4" end="4"/>
                                            </p:txEl>
                                          </p:spTgt>
                                        </p:tgtEl>
                                        <p:attrNameLst>
                                          <p:attrName/>
                                        </p:attrNameLst>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nodeType="clickEffect">
                                  <p:stCondLst>
                                    <p:cond delay="0"/>
                                  </p:stCondLst>
                                  <p:childTnLst>
                                    <p:set>
                                      <p:cBhvr>
                                        <p:cTn id="41" dur="1" fill="hold">
                                          <p:stCondLst>
                                            <p:cond delay="0"/>
                                          </p:stCondLst>
                                        </p:cTn>
                                        <p:tgtEl>
                                          <p:spTgt spid="203781"/>
                                        </p:tgtEl>
                                        <p:attrNameLst>
                                          <p:attrName>style.visibility</p:attrName>
                                        </p:attrNameLst>
                                      </p:cBhvr>
                                      <p:to>
                                        <p:strVal val="visible"/>
                                      </p:to>
                                    </p:set>
                                    <p:anim to="" calcmode="lin" valueType="num">
                                      <p:cBhvr>
                                        <p:cTn id="42" dur="1" fill="hold"/>
                                        <p:tgtEl>
                                          <p:spTgt spid="20378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6" name="Rectangle 8"/>
          <p:cNvSpPr>
            <a:spLocks noGrp="1" noChangeArrowheads="1"/>
          </p:cNvSpPr>
          <p:nvPr>
            <p:ph type="ctrTitle"/>
          </p:nvPr>
        </p:nvSpPr>
        <p:spPr>
          <a:xfrm>
            <a:off x="827584" y="188640"/>
            <a:ext cx="7772400" cy="908720"/>
          </a:xfrm>
        </p:spPr>
        <p:txBody>
          <a:bodyPr>
            <a:normAutofit/>
          </a:bodyPr>
          <a:lstStyle/>
          <a:p>
            <a:r>
              <a:rPr lang="zh-CN" altLang="en-US" b="1" dirty="0" smtClean="0">
                <a:latin typeface="Times New Roman" pitchFamily="18" charset="0"/>
                <a:cs typeface="Times New Roman" pitchFamily="18" charset="0"/>
              </a:rPr>
              <a:t>一维傅里叶变换举例</a:t>
            </a:r>
          </a:p>
        </p:txBody>
      </p:sp>
      <p:sp>
        <p:nvSpPr>
          <p:cNvPr id="204802" name="Rectangle 2"/>
          <p:cNvSpPr>
            <a:spLocks noGrp="1" noChangeArrowheads="1"/>
          </p:cNvSpPr>
          <p:nvPr>
            <p:ph type="subTitle" idx="1"/>
          </p:nvPr>
        </p:nvSpPr>
        <p:spPr>
          <a:xfrm>
            <a:off x="250825" y="1223963"/>
            <a:ext cx="8424863" cy="5229225"/>
          </a:xfrm>
        </p:spPr>
        <p:txBody>
          <a:bodyPr rtlCol="0">
            <a:normAutofit/>
          </a:bodyPr>
          <a:lstStyle/>
          <a:p>
            <a:pPr marL="287338" indent="-1588" algn="l" fontAlgn="auto">
              <a:lnSpc>
                <a:spcPct val="90000"/>
              </a:lnSpc>
              <a:spcAft>
                <a:spcPts val="0"/>
              </a:spcAft>
              <a:buClr>
                <a:schemeClr val="tx1"/>
              </a:buClr>
              <a:buFont typeface="Arial" pitchFamily="34" charset="0"/>
              <a:buNone/>
              <a:defRPr/>
            </a:pPr>
            <a:r>
              <a:rPr lang="zh-CN" altLang="en-US" dirty="0" smtClean="0">
                <a:solidFill>
                  <a:schemeClr val="tx1"/>
                </a:solidFill>
                <a:latin typeface="Times New Roman" pitchFamily="18" charset="0"/>
                <a:cs typeface="Times New Roman" pitchFamily="18" charset="0"/>
              </a:rPr>
              <a:t>例：</a:t>
            </a:r>
            <a:r>
              <a:rPr lang="en-US" altLang="zh-CN" i="1" dirty="0" smtClean="0">
                <a:solidFill>
                  <a:schemeClr val="tx1"/>
                </a:solidFill>
                <a:latin typeface="Times New Roman" pitchFamily="18" charset="0"/>
                <a:cs typeface="Times New Roman" pitchFamily="18" charset="0"/>
              </a:rPr>
              <a:t>f(x)</a:t>
            </a:r>
            <a:r>
              <a:rPr lang="zh-CN" altLang="en-US" dirty="0" smtClean="0">
                <a:solidFill>
                  <a:schemeClr val="tx1"/>
                </a:solidFill>
                <a:latin typeface="Times New Roman" pitchFamily="18" charset="0"/>
                <a:cs typeface="Times New Roman" pitchFamily="18" charset="0"/>
              </a:rPr>
              <a:t>为一简单函数，如图</a:t>
            </a:r>
            <a:r>
              <a:rPr lang="en-US" altLang="zh-CN" dirty="0" smtClean="0">
                <a:solidFill>
                  <a:schemeClr val="tx1"/>
                </a:solidFill>
                <a:latin typeface="Times New Roman" pitchFamily="18" charset="0"/>
                <a:cs typeface="Times New Roman" pitchFamily="18" charset="0"/>
              </a:rPr>
              <a:t>3-18(a)</a:t>
            </a:r>
            <a:r>
              <a:rPr lang="zh-CN" altLang="en-US" dirty="0" smtClean="0">
                <a:solidFill>
                  <a:schemeClr val="tx1"/>
                </a:solidFill>
                <a:latin typeface="Times New Roman" pitchFamily="18" charset="0"/>
                <a:cs typeface="Times New Roman" pitchFamily="18" charset="0"/>
              </a:rPr>
              <a:t>所示，</a:t>
            </a:r>
            <a:r>
              <a:rPr lang="zh-CN" altLang="en-US" b="1" dirty="0" smtClean="0">
                <a:solidFill>
                  <a:srgbClr val="0000FF"/>
                </a:solidFill>
                <a:latin typeface="Times New Roman" pitchFamily="18" charset="0"/>
                <a:cs typeface="Times New Roman" pitchFamily="18" charset="0"/>
              </a:rPr>
              <a:t>求其傅里叶变换</a:t>
            </a:r>
            <a:r>
              <a:rPr lang="en-US" altLang="zh-CN" i="1" dirty="0" smtClean="0">
                <a:solidFill>
                  <a:schemeClr val="tx1"/>
                </a:solidFill>
                <a:latin typeface="Times New Roman" pitchFamily="18" charset="0"/>
                <a:cs typeface="Times New Roman" pitchFamily="18" charset="0"/>
              </a:rPr>
              <a:t>F(u)</a:t>
            </a:r>
            <a:r>
              <a:rPr lang="zh-CN" altLang="en-US" dirty="0" smtClean="0">
                <a:solidFill>
                  <a:schemeClr val="tx1"/>
                </a:solidFill>
                <a:latin typeface="Times New Roman" pitchFamily="18" charset="0"/>
                <a:cs typeface="Times New Roman" pitchFamily="18" charset="0"/>
              </a:rPr>
              <a:t>。</a:t>
            </a:r>
          </a:p>
          <a:p>
            <a:pPr marL="287338" indent="-1588" fontAlgn="auto">
              <a:lnSpc>
                <a:spcPct val="90000"/>
              </a:lnSpc>
              <a:spcAft>
                <a:spcPts val="0"/>
              </a:spcAft>
              <a:buClr>
                <a:schemeClr val="tx1"/>
              </a:buClr>
              <a:buFont typeface="Arial" pitchFamily="34" charset="0"/>
              <a:buNone/>
              <a:defRPr/>
            </a:pPr>
            <a:endParaRPr lang="zh-CN" altLang="en-US" dirty="0" smtClean="0">
              <a:solidFill>
                <a:schemeClr val="tx1"/>
              </a:solidFill>
              <a:latin typeface="Times New Roman" pitchFamily="18" charset="0"/>
              <a:cs typeface="Times New Roman" pitchFamily="18" charset="0"/>
            </a:endParaRPr>
          </a:p>
          <a:p>
            <a:pPr marL="287338" indent="-1588" fontAlgn="auto">
              <a:lnSpc>
                <a:spcPct val="90000"/>
              </a:lnSpc>
              <a:spcAft>
                <a:spcPts val="0"/>
              </a:spcAft>
              <a:buClr>
                <a:schemeClr val="tx1"/>
              </a:buClr>
              <a:buFont typeface="Arial" pitchFamily="34" charset="0"/>
              <a:buNone/>
              <a:defRPr/>
            </a:pPr>
            <a:endParaRPr lang="zh-CN" altLang="en-US" dirty="0" smtClean="0">
              <a:solidFill>
                <a:schemeClr val="tx1"/>
              </a:solidFill>
              <a:latin typeface="Times New Roman" pitchFamily="18" charset="0"/>
              <a:cs typeface="Times New Roman" pitchFamily="18" charset="0"/>
            </a:endParaRPr>
          </a:p>
          <a:p>
            <a:pPr marL="287338" indent="-1588" fontAlgn="auto">
              <a:lnSpc>
                <a:spcPct val="90000"/>
              </a:lnSpc>
              <a:spcAft>
                <a:spcPts val="0"/>
              </a:spcAft>
              <a:buClr>
                <a:schemeClr val="tx1"/>
              </a:buClr>
              <a:buFont typeface="Arial" pitchFamily="34" charset="0"/>
              <a:buNone/>
              <a:defRPr/>
            </a:pPr>
            <a:endParaRPr lang="zh-CN" altLang="en-US" dirty="0" smtClean="0">
              <a:solidFill>
                <a:schemeClr val="tx1"/>
              </a:solidFill>
              <a:latin typeface="Times New Roman" pitchFamily="18" charset="0"/>
              <a:cs typeface="Times New Roman" pitchFamily="18" charset="0"/>
            </a:endParaRPr>
          </a:p>
          <a:p>
            <a:pPr marL="287338" indent="-1588" fontAlgn="auto">
              <a:lnSpc>
                <a:spcPct val="90000"/>
              </a:lnSpc>
              <a:spcAft>
                <a:spcPts val="0"/>
              </a:spcAft>
              <a:buClr>
                <a:schemeClr val="tx1"/>
              </a:buClr>
              <a:buFont typeface="Arial" pitchFamily="34" charset="0"/>
              <a:buNone/>
              <a:defRPr/>
            </a:pPr>
            <a:endParaRPr lang="zh-CN" altLang="en-US" dirty="0" smtClean="0">
              <a:solidFill>
                <a:schemeClr val="tx1"/>
              </a:solidFill>
              <a:latin typeface="Times New Roman" pitchFamily="18" charset="0"/>
              <a:cs typeface="Times New Roman" pitchFamily="18" charset="0"/>
            </a:endParaRPr>
          </a:p>
          <a:p>
            <a:pPr marL="287338" indent="-1588" fontAlgn="auto">
              <a:lnSpc>
                <a:spcPct val="90000"/>
              </a:lnSpc>
              <a:spcAft>
                <a:spcPts val="0"/>
              </a:spcAft>
              <a:buClr>
                <a:schemeClr val="tx1"/>
              </a:buClr>
              <a:buFont typeface="Arial" pitchFamily="34" charset="0"/>
              <a:buNone/>
              <a:defRPr/>
            </a:pPr>
            <a:endParaRPr lang="zh-CN" altLang="en-US" dirty="0" smtClean="0">
              <a:solidFill>
                <a:schemeClr val="tx1"/>
              </a:solidFill>
              <a:latin typeface="Times New Roman" pitchFamily="18" charset="0"/>
              <a:cs typeface="Times New Roman" pitchFamily="18" charset="0"/>
            </a:endParaRPr>
          </a:p>
          <a:p>
            <a:pPr marL="287338" indent="-1588" fontAlgn="auto">
              <a:lnSpc>
                <a:spcPct val="90000"/>
              </a:lnSpc>
              <a:spcAft>
                <a:spcPts val="0"/>
              </a:spcAft>
              <a:buClr>
                <a:schemeClr val="tx1"/>
              </a:buClr>
              <a:buFont typeface="Arial" pitchFamily="34" charset="0"/>
              <a:buNone/>
              <a:defRPr/>
            </a:pPr>
            <a:endParaRPr lang="zh-CN" altLang="en-US" dirty="0" smtClean="0">
              <a:solidFill>
                <a:schemeClr val="tx1"/>
              </a:solidFill>
              <a:latin typeface="Times New Roman" pitchFamily="18" charset="0"/>
              <a:cs typeface="Times New Roman" pitchFamily="18" charset="0"/>
            </a:endParaRPr>
          </a:p>
          <a:p>
            <a:pPr marL="287338" indent="-1588" algn="l" fontAlgn="auto">
              <a:lnSpc>
                <a:spcPct val="90000"/>
              </a:lnSpc>
              <a:spcAft>
                <a:spcPts val="0"/>
              </a:spcAft>
              <a:buClr>
                <a:schemeClr val="tx1"/>
              </a:buClr>
              <a:buFont typeface="Arial" pitchFamily="34" charset="0"/>
              <a:buNone/>
              <a:defRPr/>
            </a:pPr>
            <a:r>
              <a:rPr lang="zh-CN" altLang="en-US" dirty="0" smtClean="0">
                <a:solidFill>
                  <a:schemeClr val="tx1"/>
                </a:solidFill>
                <a:latin typeface="Times New Roman" pitchFamily="18" charset="0"/>
                <a:cs typeface="Times New Roman" pitchFamily="18" charset="0"/>
              </a:rPr>
              <a:t>其傅里叶谱为 </a:t>
            </a:r>
            <a:r>
              <a:rPr lang="en-US" altLang="zh-CN" dirty="0" smtClean="0">
                <a:solidFill>
                  <a:schemeClr val="tx1"/>
                </a:solidFill>
                <a:latin typeface="Times New Roman" pitchFamily="18" charset="0"/>
                <a:cs typeface="Times New Roman" pitchFamily="18" charset="0"/>
              </a:rPr>
              <a:t>:</a:t>
            </a:r>
          </a:p>
        </p:txBody>
      </p:sp>
      <p:pic>
        <p:nvPicPr>
          <p:cNvPr id="204803" name="Picture 3"/>
          <p:cNvPicPr>
            <a:picLocks noChangeAspect="1" noChangeArrowheads="1"/>
          </p:cNvPicPr>
          <p:nvPr/>
        </p:nvPicPr>
        <p:blipFill>
          <a:blip r:embed="rId3" cstate="print"/>
          <a:srcRect/>
          <a:stretch>
            <a:fillRect/>
          </a:stretch>
        </p:blipFill>
        <p:spPr bwMode="auto">
          <a:xfrm>
            <a:off x="1476375" y="2420938"/>
            <a:ext cx="6697663" cy="2422525"/>
          </a:xfrm>
          <a:prstGeom prst="rect">
            <a:avLst/>
          </a:prstGeom>
          <a:noFill/>
          <a:ln w="9525">
            <a:noFill/>
            <a:miter lim="800000"/>
            <a:headEnd/>
            <a:tailEnd/>
          </a:ln>
        </p:spPr>
      </p:pic>
      <p:sp>
        <p:nvSpPr>
          <p:cNvPr id="3079"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204805" name="Object 5"/>
          <p:cNvGraphicFramePr>
            <a:graphicFrameLocks noChangeAspect="1"/>
          </p:cNvGraphicFramePr>
          <p:nvPr/>
        </p:nvGraphicFramePr>
        <p:xfrm>
          <a:off x="683568" y="4581128"/>
          <a:ext cx="7603208" cy="751858"/>
        </p:xfrm>
        <a:graphic>
          <a:graphicData uri="http://schemas.openxmlformats.org/presentationml/2006/ole">
            <mc:AlternateContent xmlns:mc="http://schemas.openxmlformats.org/markup-compatibility/2006">
              <mc:Choice xmlns:v="urn:schemas-microsoft-com:vml" Requires="v">
                <p:oleObj spid="_x0000_s3230" name="公式" r:id="rId4" imgW="117957917" imgH="11582717" progId="Equation.3">
                  <p:embed/>
                </p:oleObj>
              </mc:Choice>
              <mc:Fallback>
                <p:oleObj name="公式" r:id="rId4" imgW="117957917" imgH="11582717"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4581128"/>
                        <a:ext cx="7603208" cy="751858"/>
                      </a:xfrm>
                      <a:prstGeom prst="rect">
                        <a:avLst/>
                      </a:prstGeom>
                      <a:solidFill>
                        <a:schemeClr val="bg1"/>
                      </a:solidFill>
                    </p:spPr>
                  </p:pic>
                </p:oleObj>
              </mc:Fallback>
            </mc:AlternateContent>
          </a:graphicData>
        </a:graphic>
      </p:graphicFrame>
      <p:sp>
        <p:nvSpPr>
          <p:cNvPr id="3080"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204807" name="Object 7"/>
          <p:cNvGraphicFramePr>
            <a:graphicFrameLocks noChangeAspect="1"/>
          </p:cNvGraphicFramePr>
          <p:nvPr/>
        </p:nvGraphicFramePr>
        <p:xfrm>
          <a:off x="2638790" y="5857892"/>
          <a:ext cx="3517361" cy="810526"/>
        </p:xfrm>
        <a:graphic>
          <a:graphicData uri="http://schemas.openxmlformats.org/presentationml/2006/ole">
            <mc:AlternateContent xmlns:mc="http://schemas.openxmlformats.org/markup-compatibility/2006">
              <mc:Choice xmlns:v="urn:schemas-microsoft-com:vml" Requires="v">
                <p:oleObj spid="_x0000_s3231" name="公式" r:id="rId6" imgW="36576317" imgH="9449117" progId="Equation.3">
                  <p:embed/>
                </p:oleObj>
              </mc:Choice>
              <mc:Fallback>
                <p:oleObj name="公式" r:id="rId6" imgW="36576317" imgH="9449117"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8790" y="5857892"/>
                        <a:ext cx="3517361" cy="810526"/>
                      </a:xfrm>
                      <a:prstGeom prst="rect">
                        <a:avLst/>
                      </a:prstGeom>
                      <a:solidFill>
                        <a:schemeClr val="bg1"/>
                      </a:solidFill>
                    </p:spPr>
                  </p:pic>
                </p:oleObj>
              </mc:Fallback>
            </mc:AlternateContent>
          </a:graphicData>
        </a:graphic>
      </p:graphicFrame>
      <p:graphicFrame>
        <p:nvGraphicFramePr>
          <p:cNvPr id="9" name="Object 18"/>
          <p:cNvGraphicFramePr>
            <a:graphicFrameLocks noChangeAspect="1"/>
          </p:cNvGraphicFramePr>
          <p:nvPr>
            <p:extLst>
              <p:ext uri="{D42A27DB-BD31-4B8C-83A1-F6EECF244321}">
                <p14:modId xmlns:p14="http://schemas.microsoft.com/office/powerpoint/2010/main" val="3951428644"/>
              </p:ext>
            </p:extLst>
          </p:nvPr>
        </p:nvGraphicFramePr>
        <p:xfrm>
          <a:off x="6012160" y="1860863"/>
          <a:ext cx="2479675" cy="468312"/>
        </p:xfrm>
        <a:graphic>
          <a:graphicData uri="http://schemas.openxmlformats.org/presentationml/2006/ole">
            <mc:AlternateContent xmlns:mc="http://schemas.openxmlformats.org/markup-compatibility/2006">
              <mc:Choice xmlns:v="urn:schemas-microsoft-com:vml" Requires="v">
                <p:oleObj spid="_x0000_s3232" name="公式" r:id="rId8" imgW="1218960" imgH="228600" progId="Equation.3">
                  <p:embed/>
                </p:oleObj>
              </mc:Choice>
              <mc:Fallback>
                <p:oleObj name="公式" r:id="rId8" imgW="1218960" imgH="228600" progId="Equation.3">
                  <p:embed/>
                  <p:pic>
                    <p:nvPicPr>
                      <p:cNvPr id="0" name=""/>
                      <p:cNvPicPr>
                        <a:picLocks noChangeAspect="1" noChangeArrowheads="1"/>
                      </p:cNvPicPr>
                      <p:nvPr/>
                    </p:nvPicPr>
                    <p:blipFill>
                      <a:blip r:embed="rId9"/>
                      <a:srcRect/>
                      <a:stretch>
                        <a:fillRect/>
                      </a:stretch>
                    </p:blipFill>
                    <p:spPr bwMode="auto">
                      <a:xfrm>
                        <a:off x="6012160" y="1860863"/>
                        <a:ext cx="2479675" cy="468312"/>
                      </a:xfrm>
                      <a:prstGeom prst="rect">
                        <a:avLst/>
                      </a:prstGeom>
                      <a:solidFill>
                        <a:schemeClr val="bg1"/>
                      </a:solidFill>
                      <a:ln>
                        <a:noFill/>
                      </a:ln>
                      <a:effectLs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04802">
                                            <p:txEl>
                                              <p:pRg st="0" end="0"/>
                                            </p:txEl>
                                          </p:spTgt>
                                        </p:tgtEl>
                                        <p:attrNameLst>
                                          <p:attrName>style.visibility</p:attrName>
                                        </p:attrNameLst>
                                      </p:cBhvr>
                                      <p:to>
                                        <p:strVal val="visible"/>
                                      </p:to>
                                    </p:set>
                                    <p:anim to="" calcmode="lin" valueType="num">
                                      <p:cBhvr>
                                        <p:cTn id="7" dur="1" fill="hold"/>
                                        <p:tgtEl>
                                          <p:spTgt spid="204802">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04803"/>
                                        </p:tgtEl>
                                        <p:attrNameLst>
                                          <p:attrName>style.visibility</p:attrName>
                                        </p:attrNameLst>
                                      </p:cBhvr>
                                      <p:to>
                                        <p:strVal val="visible"/>
                                      </p:to>
                                    </p:set>
                                    <p:anim to="" calcmode="lin" valueType="num">
                                      <p:cBhvr>
                                        <p:cTn id="12" dur="1" fill="hold"/>
                                        <p:tgtEl>
                                          <p:spTgt spid="204803"/>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04805"/>
                                        </p:tgtEl>
                                        <p:attrNameLst>
                                          <p:attrName>style.visibility</p:attrName>
                                        </p:attrNameLst>
                                      </p:cBhvr>
                                      <p:to>
                                        <p:strVal val="visible"/>
                                      </p:to>
                                    </p:set>
                                    <p:anim to="" calcmode="lin" valueType="num">
                                      <p:cBhvr>
                                        <p:cTn id="17" dur="1" fill="hold"/>
                                        <p:tgtEl>
                                          <p:spTgt spid="204805"/>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204802">
                                            <p:txEl>
                                              <p:pRg st="7" end="7"/>
                                            </p:txEl>
                                          </p:spTgt>
                                        </p:tgtEl>
                                        <p:attrNameLst>
                                          <p:attrName>style.visibility</p:attrName>
                                        </p:attrNameLst>
                                      </p:cBhvr>
                                      <p:to>
                                        <p:strVal val="visible"/>
                                      </p:to>
                                    </p:set>
                                    <p:anim to="" calcmode="lin" valueType="num">
                                      <p:cBhvr>
                                        <p:cTn id="22" dur="1" fill="hold"/>
                                        <p:tgtEl>
                                          <p:spTgt spid="204802">
                                            <p:txEl>
                                              <p:pRg st="7" end="7"/>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204807"/>
                                        </p:tgtEl>
                                        <p:attrNameLst>
                                          <p:attrName>style.visibility</p:attrName>
                                        </p:attrNameLst>
                                      </p:cBhvr>
                                      <p:to>
                                        <p:strVal val="visible"/>
                                      </p:to>
                                    </p:set>
                                    <p:anim to="" calcmode="lin" valueType="num">
                                      <p:cBhvr>
                                        <p:cTn id="27" dur="1" fill="hold"/>
                                        <p:tgtEl>
                                          <p:spTgt spid="20480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idx="1"/>
          </p:nvPr>
        </p:nvSpPr>
        <p:spPr>
          <a:xfrm>
            <a:off x="323528" y="548680"/>
            <a:ext cx="8424614" cy="5173811"/>
          </a:xfrm>
        </p:spPr>
        <p:txBody>
          <a:bodyPr/>
          <a:lstStyle/>
          <a:p>
            <a:r>
              <a:rPr lang="en-US" altLang="zh-TW" dirty="0" smtClean="0">
                <a:latin typeface="Times New Roman" pitchFamily="18" charset="0"/>
                <a:cs typeface="Times New Roman" pitchFamily="18" charset="0"/>
              </a:rPr>
              <a:t>The transform of a constant function is a DC value only.</a:t>
            </a:r>
            <a:endParaRPr lang="en-US" altLang="zh-CN" dirty="0" smtClean="0">
              <a:latin typeface="Times New Roman" pitchFamily="18" charset="0"/>
              <a:ea typeface="PMingLiU" pitchFamily="18" charset="-120"/>
              <a:cs typeface="Times New Roman" pitchFamily="18" charset="0"/>
            </a:endParaRPr>
          </a:p>
          <a:p>
            <a:pPr>
              <a:buNone/>
            </a:pPr>
            <a:r>
              <a:rPr lang="zh-CN" altLang="en-US" dirty="0" smtClean="0">
                <a:latin typeface="+mj-ea"/>
                <a:ea typeface="+mj-ea"/>
              </a:rPr>
              <a:t>  </a:t>
            </a:r>
            <a:r>
              <a:rPr lang="zh-CN" altLang="en-US" b="1" dirty="0" smtClean="0">
                <a:solidFill>
                  <a:srgbClr val="0000FF"/>
                </a:solidFill>
                <a:latin typeface="+mn-ea"/>
              </a:rPr>
              <a:t>恒值信号</a:t>
            </a:r>
            <a:r>
              <a:rPr lang="zh-TW" altLang="en-US" b="1" dirty="0" smtClean="0">
                <a:solidFill>
                  <a:srgbClr val="0000FF"/>
                </a:solidFill>
                <a:latin typeface="+mn-ea"/>
              </a:rPr>
              <a:t> </a:t>
            </a:r>
            <a:endParaRPr lang="en-US" altLang="zh-TW" b="1" dirty="0" smtClean="0">
              <a:solidFill>
                <a:srgbClr val="0000FF"/>
              </a:solidFill>
              <a:latin typeface="+mn-ea"/>
            </a:endParaRPr>
          </a:p>
          <a:p>
            <a:endParaRPr lang="zh-TW" altLang="en-US" dirty="0" smtClean="0">
              <a:latin typeface="+mj-ea"/>
              <a:ea typeface="+mj-ea"/>
            </a:endParaRPr>
          </a:p>
          <a:p>
            <a:endParaRPr lang="zh-TW" altLang="en-US" sz="2400" dirty="0" smtClean="0"/>
          </a:p>
          <a:p>
            <a:endParaRPr lang="zh-TW" altLang="en-US" sz="2400" dirty="0" smtClean="0"/>
          </a:p>
          <a:p>
            <a:r>
              <a:rPr lang="en-US" altLang="zh-TW" dirty="0" smtClean="0">
                <a:latin typeface="Times New Roman" pitchFamily="18" charset="0"/>
                <a:cs typeface="Times New Roman" pitchFamily="18" charset="0"/>
              </a:rPr>
              <a:t>The transform of a delta function is a constant.</a:t>
            </a:r>
            <a:r>
              <a:rPr lang="zh-CN" altLang="en-US" b="1" dirty="0" smtClean="0">
                <a:solidFill>
                  <a:srgbClr val="0000FF"/>
                </a:solidFill>
                <a:latin typeface="+mn-ea"/>
                <a:cs typeface="Times New Roman" pitchFamily="18" charset="0"/>
              </a:rPr>
              <a:t>脉冲信号</a:t>
            </a:r>
            <a:endParaRPr lang="zh-TW" altLang="en-US" b="1" dirty="0" smtClean="0">
              <a:solidFill>
                <a:srgbClr val="0000FF"/>
              </a:solidFill>
              <a:latin typeface="+mn-ea"/>
              <a:cs typeface="Times New Roman" pitchFamily="18" charset="0"/>
            </a:endParaRPr>
          </a:p>
        </p:txBody>
      </p:sp>
      <p:sp>
        <p:nvSpPr>
          <p:cNvPr id="53251" name="Rectangle 3"/>
          <p:cNvSpPr>
            <a:spLocks noChangeArrowheads="1"/>
          </p:cNvSpPr>
          <p:nvPr/>
        </p:nvSpPr>
        <p:spPr bwMode="auto">
          <a:xfrm>
            <a:off x="0" y="-392113"/>
            <a:ext cx="9144000" cy="0"/>
          </a:xfrm>
          <a:prstGeom prst="rect">
            <a:avLst/>
          </a:prstGeom>
          <a:noFill/>
          <a:ln w="9525">
            <a:noFill/>
            <a:miter lim="800000"/>
            <a:headEnd/>
            <a:tailEnd/>
          </a:ln>
        </p:spPr>
        <p:txBody>
          <a:bodyPr wrap="none" anchor="ctr">
            <a:spAutoFit/>
          </a:bodyPr>
          <a:lstStyle/>
          <a:p>
            <a:endParaRPr lang="zh-CN" altLang="en-US"/>
          </a:p>
        </p:txBody>
      </p:sp>
      <p:pic>
        <p:nvPicPr>
          <p:cNvPr id="53252" name="Picture 4" descr="http://astronomy.swin.edu.au/~pbourke/other/dft/dft16.gif"/>
          <p:cNvPicPr>
            <a:picLocks noChangeAspect="1" noChangeArrowheads="1"/>
          </p:cNvPicPr>
          <p:nvPr/>
        </p:nvPicPr>
        <p:blipFill>
          <a:blip r:embed="rId2" r:link="rId3" cstate="print"/>
          <a:srcRect/>
          <a:stretch>
            <a:fillRect/>
          </a:stretch>
        </p:blipFill>
        <p:spPr bwMode="auto">
          <a:xfrm>
            <a:off x="1187624" y="5085184"/>
            <a:ext cx="7048500" cy="1389063"/>
          </a:xfrm>
          <a:prstGeom prst="rect">
            <a:avLst/>
          </a:prstGeom>
          <a:noFill/>
          <a:ln w="9525">
            <a:noFill/>
            <a:miter lim="800000"/>
            <a:headEnd/>
            <a:tailEnd/>
          </a:ln>
        </p:spPr>
      </p:pic>
      <p:sp>
        <p:nvSpPr>
          <p:cNvPr id="53253" name="Rectangle 5"/>
          <p:cNvSpPr>
            <a:spLocks noChangeArrowheads="1"/>
          </p:cNvSpPr>
          <p:nvPr/>
        </p:nvSpPr>
        <p:spPr bwMode="auto">
          <a:xfrm>
            <a:off x="0" y="2759075"/>
            <a:ext cx="9144000" cy="0"/>
          </a:xfrm>
          <a:prstGeom prst="rect">
            <a:avLst/>
          </a:prstGeom>
          <a:noFill/>
          <a:ln w="9525">
            <a:noFill/>
            <a:miter lim="800000"/>
            <a:headEnd/>
            <a:tailEnd/>
          </a:ln>
        </p:spPr>
        <p:txBody>
          <a:bodyPr wrap="none" anchor="ctr">
            <a:spAutoFit/>
          </a:bodyPr>
          <a:lstStyle/>
          <a:p>
            <a:endParaRPr lang="zh-CN" altLang="en-US"/>
          </a:p>
        </p:txBody>
      </p:sp>
      <p:pic>
        <p:nvPicPr>
          <p:cNvPr id="53254" name="Picture 6" descr="http://astronomy.swin.edu.au/~pbourke/other/dft/dft15.gif"/>
          <p:cNvPicPr>
            <a:picLocks noChangeAspect="1" noChangeArrowheads="1"/>
          </p:cNvPicPr>
          <p:nvPr/>
        </p:nvPicPr>
        <p:blipFill>
          <a:blip r:embed="rId4" r:link="rId5" cstate="print"/>
          <a:srcRect/>
          <a:stretch>
            <a:fillRect/>
          </a:stretch>
        </p:blipFill>
        <p:spPr bwMode="auto">
          <a:xfrm>
            <a:off x="1258888" y="2133600"/>
            <a:ext cx="6750050" cy="13303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idx="1"/>
          </p:nvPr>
        </p:nvSpPr>
        <p:spPr>
          <a:xfrm>
            <a:off x="457200" y="996950"/>
            <a:ext cx="8218488" cy="4525963"/>
          </a:xfrm>
        </p:spPr>
        <p:txBody>
          <a:bodyPr/>
          <a:lstStyle/>
          <a:p>
            <a:r>
              <a:rPr lang="en-US" altLang="zh-TW" dirty="0" smtClean="0">
                <a:latin typeface="Times New Roman" pitchFamily="18" charset="0"/>
                <a:cs typeface="Times New Roman" pitchFamily="18" charset="0"/>
              </a:rPr>
              <a:t>The transform of an infinite train of delta functions spaced by T is an infinite train of delta functions spaced by 1/T.</a:t>
            </a:r>
            <a:r>
              <a:rPr lang="en-US" altLang="zh-TW" b="1" dirty="0" smtClean="0">
                <a:latin typeface="Times New Roman" pitchFamily="18" charset="0"/>
                <a:cs typeface="Times New Roman" pitchFamily="18" charset="0"/>
              </a:rPr>
              <a:t> </a:t>
            </a:r>
            <a:r>
              <a:rPr lang="zh-CN" altLang="en-US" b="1" dirty="0" smtClean="0">
                <a:solidFill>
                  <a:srgbClr val="0000FF"/>
                </a:solidFill>
                <a:latin typeface="Times New Roman" pitchFamily="18" charset="0"/>
                <a:cs typeface="Times New Roman" pitchFamily="18" charset="0"/>
              </a:rPr>
              <a:t>周期性</a:t>
            </a:r>
          </a:p>
          <a:p>
            <a:endParaRPr lang="zh-TW" altLang="en-US" b="1" dirty="0" smtClean="0">
              <a:latin typeface="Times New Roman" pitchFamily="18" charset="0"/>
              <a:cs typeface="Times New Roman" pitchFamily="18" charset="0"/>
            </a:endParaRPr>
          </a:p>
          <a:p>
            <a:endParaRPr lang="zh-TW" altLang="en-US" dirty="0" smtClean="0">
              <a:latin typeface="Times New Roman" pitchFamily="18" charset="0"/>
              <a:cs typeface="Times New Roman" pitchFamily="18" charset="0"/>
            </a:endParaRPr>
          </a:p>
          <a:p>
            <a:endParaRPr lang="zh-TW" altLang="en-US" dirty="0" smtClean="0">
              <a:latin typeface="Times New Roman" pitchFamily="18" charset="0"/>
              <a:cs typeface="Times New Roman" pitchFamily="18" charset="0"/>
            </a:endParaRPr>
          </a:p>
          <a:p>
            <a:r>
              <a:rPr lang="en-US" altLang="zh-TW" dirty="0" smtClean="0">
                <a:latin typeface="Times New Roman" pitchFamily="18" charset="0"/>
                <a:cs typeface="Times New Roman" pitchFamily="18" charset="0"/>
              </a:rPr>
              <a:t>The transform of a cosine function</a:t>
            </a:r>
            <a:r>
              <a:rPr lang="en-US" altLang="zh-TW" b="1" dirty="0" smtClean="0">
                <a:solidFill>
                  <a:srgbClr val="0000FF"/>
                </a:solidFill>
                <a:latin typeface="Times New Roman" pitchFamily="18" charset="0"/>
                <a:cs typeface="Times New Roman" pitchFamily="18" charset="0"/>
              </a:rPr>
              <a:t>.</a:t>
            </a:r>
            <a:r>
              <a:rPr lang="en-US" altLang="zh-CN" b="1" dirty="0" smtClean="0">
                <a:solidFill>
                  <a:srgbClr val="0000FF"/>
                </a:solidFill>
                <a:latin typeface="Times New Roman" pitchFamily="18" charset="0"/>
                <a:ea typeface="PMingLiU" pitchFamily="18" charset="-120"/>
                <a:cs typeface="Times New Roman" pitchFamily="18" charset="0"/>
              </a:rPr>
              <a:t> </a:t>
            </a:r>
            <a:r>
              <a:rPr lang="en-US" altLang="zh-CN" b="1" dirty="0" err="1" smtClean="0">
                <a:solidFill>
                  <a:srgbClr val="0000FF"/>
                </a:solidFill>
                <a:latin typeface="Times New Roman" pitchFamily="18" charset="0"/>
                <a:ea typeface="PMingLiU" pitchFamily="18" charset="-120"/>
                <a:cs typeface="Times New Roman" pitchFamily="18" charset="0"/>
              </a:rPr>
              <a:t>cos</a:t>
            </a:r>
            <a:r>
              <a:rPr lang="zh-CN" altLang="en-US" b="1" dirty="0" smtClean="0">
                <a:solidFill>
                  <a:srgbClr val="0000FF"/>
                </a:solidFill>
                <a:latin typeface="Times New Roman" pitchFamily="18" charset="0"/>
                <a:ea typeface="PMingLiU" pitchFamily="18" charset="-120"/>
                <a:cs typeface="Times New Roman" pitchFamily="18" charset="0"/>
              </a:rPr>
              <a:t>信号</a:t>
            </a:r>
            <a:endParaRPr lang="zh-TW" altLang="en-US" b="1" dirty="0" smtClean="0">
              <a:solidFill>
                <a:srgbClr val="0000FF"/>
              </a:solidFill>
              <a:latin typeface="Times New Roman" pitchFamily="18" charset="0"/>
              <a:cs typeface="Times New Roman" pitchFamily="18" charset="0"/>
            </a:endParaRPr>
          </a:p>
        </p:txBody>
      </p:sp>
      <p:sp>
        <p:nvSpPr>
          <p:cNvPr id="54275" name="Rectangle 3"/>
          <p:cNvSpPr>
            <a:spLocks noChangeArrowheads="1"/>
          </p:cNvSpPr>
          <p:nvPr/>
        </p:nvSpPr>
        <p:spPr bwMode="auto">
          <a:xfrm>
            <a:off x="0" y="-78791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54276" name="Rectangle 4"/>
          <p:cNvSpPr>
            <a:spLocks noChangeArrowheads="1"/>
          </p:cNvSpPr>
          <p:nvPr/>
        </p:nvSpPr>
        <p:spPr bwMode="auto">
          <a:xfrm>
            <a:off x="0" y="2363272"/>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54277" name="Rectangle 5"/>
          <p:cNvSpPr>
            <a:spLocks noChangeArrowheads="1"/>
          </p:cNvSpPr>
          <p:nvPr/>
        </p:nvSpPr>
        <p:spPr bwMode="auto">
          <a:xfrm>
            <a:off x="0" y="2226747"/>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pic>
        <p:nvPicPr>
          <p:cNvPr id="54278" name="Picture 6" descr="http://astronomy.swin.edu.au/~pbourke/other/dft/dft23.gif"/>
          <p:cNvPicPr>
            <a:picLocks noChangeAspect="1" noChangeArrowheads="1"/>
          </p:cNvPicPr>
          <p:nvPr/>
        </p:nvPicPr>
        <p:blipFill>
          <a:blip r:embed="rId2" r:link="rId3" cstate="print"/>
          <a:srcRect/>
          <a:stretch>
            <a:fillRect/>
          </a:stretch>
        </p:blipFill>
        <p:spPr bwMode="auto">
          <a:xfrm>
            <a:off x="1619250" y="2636838"/>
            <a:ext cx="5827713" cy="1674812"/>
          </a:xfrm>
          <a:prstGeom prst="rect">
            <a:avLst/>
          </a:prstGeom>
          <a:noFill/>
          <a:ln w="9525">
            <a:noFill/>
            <a:miter lim="800000"/>
            <a:headEnd/>
            <a:tailEnd/>
          </a:ln>
        </p:spPr>
      </p:pic>
      <p:sp>
        <p:nvSpPr>
          <p:cNvPr id="54279" name="Rectangle 7"/>
          <p:cNvSpPr>
            <a:spLocks noChangeArrowheads="1"/>
          </p:cNvSpPr>
          <p:nvPr/>
        </p:nvSpPr>
        <p:spPr bwMode="auto">
          <a:xfrm>
            <a:off x="0" y="226008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pic>
        <p:nvPicPr>
          <p:cNvPr id="54280" name="Picture 8" descr="http://astronomy.swin.edu.au/~pbourke/other/dft/dft17.gif"/>
          <p:cNvPicPr>
            <a:picLocks noChangeAspect="1" noChangeArrowheads="1"/>
          </p:cNvPicPr>
          <p:nvPr/>
        </p:nvPicPr>
        <p:blipFill>
          <a:blip r:embed="rId4" r:link="rId5" cstate="print"/>
          <a:srcRect/>
          <a:stretch>
            <a:fillRect/>
          </a:stretch>
        </p:blipFill>
        <p:spPr bwMode="auto">
          <a:xfrm>
            <a:off x="1835150" y="4941888"/>
            <a:ext cx="5735638" cy="151288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Grp="1" noChangeArrowheads="1"/>
          </p:cNvSpPr>
          <p:nvPr>
            <p:ph idx="1"/>
          </p:nvPr>
        </p:nvSpPr>
        <p:spPr>
          <a:xfrm>
            <a:off x="539750" y="836613"/>
            <a:ext cx="8229600" cy="4525962"/>
          </a:xfrm>
        </p:spPr>
        <p:txBody>
          <a:bodyPr/>
          <a:lstStyle/>
          <a:p>
            <a:r>
              <a:rPr lang="en-US" altLang="zh-TW" dirty="0" smtClean="0">
                <a:latin typeface="Times New Roman" pitchFamily="18" charset="0"/>
                <a:cs typeface="Times New Roman" pitchFamily="18" charset="0"/>
              </a:rPr>
              <a:t>The transform of a sin function</a:t>
            </a:r>
            <a:r>
              <a:rPr lang="en-US" altLang="zh-TW" dirty="0" smtClean="0"/>
              <a:t>. </a:t>
            </a:r>
            <a:r>
              <a:rPr lang="en-US" altLang="zh-CN" dirty="0" smtClean="0">
                <a:ea typeface="PMingLiU" pitchFamily="18" charset="-120"/>
              </a:rPr>
              <a:t> </a:t>
            </a:r>
            <a:r>
              <a:rPr lang="en-US" altLang="zh-CN" b="1" dirty="0" smtClean="0">
                <a:solidFill>
                  <a:srgbClr val="0000FF"/>
                </a:solidFill>
                <a:latin typeface="Times New Roman" pitchFamily="18" charset="0"/>
                <a:cs typeface="Times New Roman" pitchFamily="18" charset="0"/>
              </a:rPr>
              <a:t>Sin</a:t>
            </a:r>
            <a:r>
              <a:rPr lang="zh-CN" altLang="en-US" b="1" dirty="0" smtClean="0">
                <a:solidFill>
                  <a:srgbClr val="0000FF"/>
                </a:solidFill>
                <a:latin typeface="+mn-ea"/>
              </a:rPr>
              <a:t>信号</a:t>
            </a:r>
            <a:endParaRPr lang="zh-TW" altLang="en-US" b="1" dirty="0" smtClean="0">
              <a:solidFill>
                <a:srgbClr val="0000FF"/>
              </a:solidFill>
              <a:latin typeface="+mn-ea"/>
            </a:endParaRPr>
          </a:p>
          <a:p>
            <a:endParaRPr lang="zh-TW" altLang="en-US" sz="2400" dirty="0" smtClean="0"/>
          </a:p>
          <a:p>
            <a:endParaRPr lang="zh-TW" altLang="en-US" sz="2400" dirty="0" smtClean="0"/>
          </a:p>
          <a:p>
            <a:endParaRPr lang="zh-TW" altLang="en-US" sz="2400" dirty="0" smtClean="0"/>
          </a:p>
          <a:p>
            <a:endParaRPr lang="zh-TW" altLang="en-US" sz="2400" dirty="0" smtClean="0"/>
          </a:p>
          <a:p>
            <a:endParaRPr lang="zh-TW" altLang="en-US" sz="2400" dirty="0" smtClean="0"/>
          </a:p>
          <a:p>
            <a:r>
              <a:rPr lang="en-US" altLang="zh-TW" dirty="0" smtClean="0">
                <a:latin typeface="Times New Roman" pitchFamily="18" charset="0"/>
                <a:cs typeface="Times New Roman" pitchFamily="18" charset="0"/>
              </a:rPr>
              <a:t>The transform of a square pulse is a </a:t>
            </a:r>
            <a:r>
              <a:rPr lang="en-US" altLang="zh-TW" dirty="0" err="1" smtClean="0">
                <a:latin typeface="Times New Roman" pitchFamily="18" charset="0"/>
                <a:cs typeface="Times New Roman" pitchFamily="18" charset="0"/>
              </a:rPr>
              <a:t>sinc</a:t>
            </a:r>
            <a:r>
              <a:rPr lang="en-US" altLang="zh-TW" dirty="0" smtClean="0">
                <a:latin typeface="Times New Roman" pitchFamily="18" charset="0"/>
                <a:cs typeface="Times New Roman" pitchFamily="18" charset="0"/>
              </a:rPr>
              <a:t> function</a:t>
            </a:r>
            <a:r>
              <a:rPr lang="en-US" altLang="zh-TW" dirty="0" smtClean="0"/>
              <a:t>.</a:t>
            </a:r>
            <a:r>
              <a:rPr lang="en-US" altLang="zh-CN" dirty="0" smtClean="0">
                <a:ea typeface="PMingLiU" pitchFamily="18" charset="-120"/>
              </a:rPr>
              <a:t> </a:t>
            </a:r>
            <a:r>
              <a:rPr lang="zh-CN" altLang="en-US" b="1" dirty="0" smtClean="0">
                <a:solidFill>
                  <a:srgbClr val="0000FF"/>
                </a:solidFill>
                <a:latin typeface="+mn-ea"/>
              </a:rPr>
              <a:t>方波信号</a:t>
            </a:r>
            <a:endParaRPr lang="zh-TW" altLang="en-US" b="1" dirty="0" smtClean="0">
              <a:solidFill>
                <a:srgbClr val="0000FF"/>
              </a:solidFill>
              <a:latin typeface="+mn-ea"/>
            </a:endParaRPr>
          </a:p>
        </p:txBody>
      </p:sp>
      <p:sp>
        <p:nvSpPr>
          <p:cNvPr id="55299"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55300" name="Rectangle 4"/>
          <p:cNvSpPr>
            <a:spLocks noChangeArrowheads="1"/>
          </p:cNvSpPr>
          <p:nvPr/>
        </p:nvSpPr>
        <p:spPr bwMode="auto">
          <a:xfrm>
            <a:off x="0" y="3151188"/>
            <a:ext cx="9144000" cy="0"/>
          </a:xfrm>
          <a:prstGeom prst="rect">
            <a:avLst/>
          </a:prstGeom>
          <a:noFill/>
          <a:ln w="9525">
            <a:noFill/>
            <a:miter lim="800000"/>
            <a:headEnd/>
            <a:tailEnd/>
          </a:ln>
        </p:spPr>
        <p:txBody>
          <a:bodyPr wrap="none" anchor="ctr">
            <a:spAutoFit/>
          </a:bodyPr>
          <a:lstStyle/>
          <a:p>
            <a:endParaRPr lang="zh-CN" altLang="en-US"/>
          </a:p>
        </p:txBody>
      </p:sp>
      <p:sp>
        <p:nvSpPr>
          <p:cNvPr id="55301" name="Rectangle 5"/>
          <p:cNvSpPr>
            <a:spLocks noChangeArrowheads="1"/>
          </p:cNvSpPr>
          <p:nvPr/>
        </p:nvSpPr>
        <p:spPr bwMode="auto">
          <a:xfrm>
            <a:off x="0" y="3014663"/>
            <a:ext cx="9144000" cy="0"/>
          </a:xfrm>
          <a:prstGeom prst="rect">
            <a:avLst/>
          </a:prstGeom>
          <a:noFill/>
          <a:ln w="9525">
            <a:noFill/>
            <a:miter lim="800000"/>
            <a:headEnd/>
            <a:tailEnd/>
          </a:ln>
        </p:spPr>
        <p:txBody>
          <a:bodyPr wrap="none" anchor="ctr">
            <a:spAutoFit/>
          </a:bodyPr>
          <a:lstStyle/>
          <a:p>
            <a:endParaRPr lang="zh-CN" altLang="en-US"/>
          </a:p>
        </p:txBody>
      </p:sp>
      <p:sp>
        <p:nvSpPr>
          <p:cNvPr id="55302" name="Rectangle 6"/>
          <p:cNvSpPr>
            <a:spLocks noChangeArrowheads="1"/>
          </p:cNvSpPr>
          <p:nvPr/>
        </p:nvSpPr>
        <p:spPr bwMode="auto">
          <a:xfrm>
            <a:off x="0" y="3048000"/>
            <a:ext cx="9144000" cy="0"/>
          </a:xfrm>
          <a:prstGeom prst="rect">
            <a:avLst/>
          </a:prstGeom>
          <a:noFill/>
          <a:ln w="9525">
            <a:noFill/>
            <a:miter lim="800000"/>
            <a:headEnd/>
            <a:tailEnd/>
          </a:ln>
        </p:spPr>
        <p:txBody>
          <a:bodyPr wrap="none" anchor="ctr">
            <a:spAutoFit/>
          </a:bodyPr>
          <a:lstStyle/>
          <a:p>
            <a:endParaRPr lang="zh-CN" altLang="en-US"/>
          </a:p>
        </p:txBody>
      </p:sp>
      <p:sp>
        <p:nvSpPr>
          <p:cNvPr id="55303" name="Rectangle 7"/>
          <p:cNvSpPr>
            <a:spLocks noChangeArrowheads="1"/>
          </p:cNvSpPr>
          <p:nvPr/>
        </p:nvSpPr>
        <p:spPr bwMode="auto">
          <a:xfrm>
            <a:off x="0" y="2987675"/>
            <a:ext cx="9144000" cy="0"/>
          </a:xfrm>
          <a:prstGeom prst="rect">
            <a:avLst/>
          </a:prstGeom>
          <a:noFill/>
          <a:ln w="9525">
            <a:noFill/>
            <a:miter lim="800000"/>
            <a:headEnd/>
            <a:tailEnd/>
          </a:ln>
        </p:spPr>
        <p:txBody>
          <a:bodyPr wrap="none" anchor="ctr">
            <a:spAutoFit/>
          </a:bodyPr>
          <a:lstStyle/>
          <a:p>
            <a:endParaRPr lang="zh-CN" altLang="en-US"/>
          </a:p>
        </p:txBody>
      </p:sp>
      <p:pic>
        <p:nvPicPr>
          <p:cNvPr id="55304" name="Picture 8" descr="http://astronomy.swin.edu.au/~pbourke/other/dft/dft18.gif"/>
          <p:cNvPicPr>
            <a:picLocks noChangeAspect="1" noChangeArrowheads="1"/>
          </p:cNvPicPr>
          <p:nvPr/>
        </p:nvPicPr>
        <p:blipFill>
          <a:blip r:embed="rId2" r:link="rId3" cstate="print"/>
          <a:srcRect/>
          <a:stretch>
            <a:fillRect/>
          </a:stretch>
        </p:blipFill>
        <p:spPr bwMode="auto">
          <a:xfrm>
            <a:off x="1547813" y="1484313"/>
            <a:ext cx="5862637" cy="1795462"/>
          </a:xfrm>
          <a:prstGeom prst="rect">
            <a:avLst/>
          </a:prstGeom>
          <a:noFill/>
          <a:ln w="9525">
            <a:noFill/>
            <a:miter lim="800000"/>
            <a:headEnd/>
            <a:tailEnd/>
          </a:ln>
        </p:spPr>
      </p:pic>
      <p:sp>
        <p:nvSpPr>
          <p:cNvPr id="55305" name="Rectangle 9"/>
          <p:cNvSpPr>
            <a:spLocks noChangeArrowheads="1"/>
          </p:cNvSpPr>
          <p:nvPr/>
        </p:nvSpPr>
        <p:spPr bwMode="auto">
          <a:xfrm>
            <a:off x="0" y="3067050"/>
            <a:ext cx="9144000" cy="0"/>
          </a:xfrm>
          <a:prstGeom prst="rect">
            <a:avLst/>
          </a:prstGeom>
          <a:noFill/>
          <a:ln w="9525">
            <a:noFill/>
            <a:miter lim="800000"/>
            <a:headEnd/>
            <a:tailEnd/>
          </a:ln>
        </p:spPr>
        <p:txBody>
          <a:bodyPr wrap="none" anchor="ctr">
            <a:spAutoFit/>
          </a:bodyPr>
          <a:lstStyle/>
          <a:p>
            <a:endParaRPr lang="zh-CN" altLang="en-US"/>
          </a:p>
        </p:txBody>
      </p:sp>
      <p:pic>
        <p:nvPicPr>
          <p:cNvPr id="55306" name="Picture 10" descr="http://astronomy.swin.edu.au/~pbourke/other/dft/dft19.gif"/>
          <p:cNvPicPr>
            <a:picLocks noChangeAspect="1" noChangeArrowheads="1"/>
          </p:cNvPicPr>
          <p:nvPr/>
        </p:nvPicPr>
        <p:blipFill>
          <a:blip r:embed="rId4" r:link="rId5" cstate="print"/>
          <a:srcRect/>
          <a:stretch>
            <a:fillRect/>
          </a:stretch>
        </p:blipFill>
        <p:spPr bwMode="auto">
          <a:xfrm>
            <a:off x="1476375" y="4930775"/>
            <a:ext cx="6056313" cy="1522413"/>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11188" y="1844675"/>
            <a:ext cx="7772400" cy="1143000"/>
          </a:xfrm>
        </p:spPr>
        <p:txBody>
          <a:bodyPr/>
          <a:lstStyle/>
          <a:p>
            <a:r>
              <a:rPr lang="en-US" altLang="zh-CN" sz="6000" dirty="0" smtClean="0">
                <a:latin typeface="Times New Roman" pitchFamily="18" charset="0"/>
                <a:cs typeface="Times New Roman" pitchFamily="18" charset="0"/>
              </a:rPr>
              <a:t>Question?</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big_tujunga_wash"/>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492547" name="Text Box 3"/>
          <p:cNvSpPr txBox="1">
            <a:spLocks noChangeArrowheads="1"/>
          </p:cNvSpPr>
          <p:nvPr/>
        </p:nvSpPr>
        <p:spPr bwMode="auto">
          <a:xfrm>
            <a:off x="0" y="1556792"/>
            <a:ext cx="9144000" cy="2123658"/>
          </a:xfrm>
          <a:prstGeom prst="rect">
            <a:avLst/>
          </a:prstGeom>
          <a:solidFill>
            <a:srgbClr val="00CCFF">
              <a:alpha val="50000"/>
            </a:srgbClr>
          </a:solidFill>
          <a:ln w="12700">
            <a:noFill/>
            <a:miter lim="800000"/>
            <a:headEnd type="none" w="sm" len="sm"/>
            <a:tailEnd type="none" w="sm" len="sm"/>
          </a:ln>
          <a:effectLst/>
        </p:spPr>
        <p:txBody>
          <a:bodyPr>
            <a:spAutoFit/>
          </a:bodyPr>
          <a:lstStyle/>
          <a:p>
            <a:pPr algn="ctr">
              <a:defRPr/>
            </a:pPr>
            <a:r>
              <a:rPr kumimoji="1" lang="en-US" altLang="zh-CN" sz="6600" dirty="0">
                <a:solidFill>
                  <a:srgbClr val="FFFF00"/>
                </a:solidFill>
                <a:effectLst>
                  <a:outerShdw blurRad="38100" dist="38100" dir="2700000" algn="tl">
                    <a:srgbClr val="000000"/>
                  </a:outerShdw>
                </a:effectLst>
                <a:latin typeface="Times New Roman" pitchFamily="18" charset="0"/>
                <a:ea typeface="华文新魏" pitchFamily="2" charset="-122"/>
              </a:rPr>
              <a:t>Example </a:t>
            </a:r>
            <a:endParaRPr kumimoji="1" lang="en-US" altLang="zh-CN" sz="6600" dirty="0" smtClean="0">
              <a:solidFill>
                <a:srgbClr val="FFFF00"/>
              </a:solidFill>
              <a:effectLst>
                <a:outerShdw blurRad="38100" dist="38100" dir="2700000" algn="tl">
                  <a:srgbClr val="000000"/>
                </a:outerShdw>
              </a:effectLst>
              <a:latin typeface="Times New Roman" pitchFamily="18" charset="0"/>
              <a:ea typeface="华文新魏" pitchFamily="2" charset="-122"/>
            </a:endParaRPr>
          </a:p>
          <a:p>
            <a:pPr algn="ctr">
              <a:defRPr/>
            </a:pPr>
            <a:r>
              <a:rPr kumimoji="1" lang="zh-CN" altLang="en-US" sz="6600" dirty="0" smtClean="0">
                <a:solidFill>
                  <a:srgbClr val="FFFF00"/>
                </a:solidFill>
                <a:effectLst>
                  <a:outerShdw blurRad="38100" dist="38100" dir="2700000" algn="tl">
                    <a:srgbClr val="000000"/>
                  </a:outerShdw>
                </a:effectLst>
                <a:latin typeface="Times New Roman" pitchFamily="18" charset="0"/>
                <a:ea typeface="华文新魏" pitchFamily="2" charset="-122"/>
              </a:rPr>
              <a:t>实  例</a:t>
            </a:r>
            <a:endParaRPr kumimoji="1" lang="zh-CN" altLang="en-US" sz="6600" dirty="0">
              <a:solidFill>
                <a:srgbClr val="FFFF00"/>
              </a:solidFill>
              <a:effectLst>
                <a:outerShdw blurRad="38100" dist="38100" dir="2700000" algn="tl">
                  <a:srgbClr val="000000"/>
                </a:outerShdw>
              </a:effectLst>
              <a:latin typeface="Times New Roman" pitchFamily="18" charset="0"/>
              <a:ea typeface="华文新魏" pitchFamily="2" charset="-122"/>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idx="1"/>
          </p:nvPr>
        </p:nvSpPr>
        <p:spPr>
          <a:xfrm>
            <a:off x="457200" y="996950"/>
            <a:ext cx="8218488" cy="4525963"/>
          </a:xfrm>
        </p:spPr>
        <p:txBody>
          <a:bodyPr/>
          <a:lstStyle/>
          <a:p>
            <a:r>
              <a:rPr lang="en-US" altLang="zh-TW" dirty="0" smtClean="0">
                <a:latin typeface="Times New Roman" pitchFamily="18" charset="0"/>
                <a:cs typeface="Times New Roman" pitchFamily="18" charset="0"/>
              </a:rPr>
              <a:t>The transform of a cosine function.</a:t>
            </a:r>
            <a:r>
              <a:rPr lang="en-US" altLang="zh-CN" dirty="0" smtClean="0">
                <a:latin typeface="Times New Roman" pitchFamily="18" charset="0"/>
                <a:ea typeface="PMingLiU" pitchFamily="18" charset="-120"/>
                <a:cs typeface="Times New Roman" pitchFamily="18" charset="0"/>
              </a:rPr>
              <a:t> </a:t>
            </a:r>
            <a:r>
              <a:rPr lang="en-US" altLang="zh-CN" dirty="0" err="1" smtClean="0">
                <a:solidFill>
                  <a:srgbClr val="0000FF"/>
                </a:solidFill>
                <a:latin typeface="Times New Roman" pitchFamily="18" charset="0"/>
                <a:ea typeface="PMingLiU" pitchFamily="18" charset="-120"/>
                <a:cs typeface="Times New Roman" pitchFamily="18" charset="0"/>
              </a:rPr>
              <a:t>cos</a:t>
            </a:r>
            <a:r>
              <a:rPr lang="zh-CN" altLang="en-US" b="1" dirty="0" smtClean="0">
                <a:solidFill>
                  <a:srgbClr val="0000FF"/>
                </a:solidFill>
                <a:latin typeface="+mn-ea"/>
              </a:rPr>
              <a:t>信号</a:t>
            </a:r>
          </a:p>
          <a:p>
            <a:endParaRPr lang="zh-CN" altLang="en-US" b="1" dirty="0" smtClean="0">
              <a:ea typeface="PMingLiU" pitchFamily="18" charset="-120"/>
            </a:endParaRPr>
          </a:p>
          <a:p>
            <a:endParaRPr lang="zh-CN" altLang="en-US" b="1" dirty="0" smtClean="0">
              <a:ea typeface="PMingLiU" pitchFamily="18" charset="-120"/>
            </a:endParaRPr>
          </a:p>
          <a:p>
            <a:endParaRPr lang="en-US" altLang="zh-CN" b="1" dirty="0" smtClean="0">
              <a:ea typeface="PMingLiU" pitchFamily="18" charset="-120"/>
            </a:endParaRPr>
          </a:p>
          <a:p>
            <a:endParaRPr lang="zh-CN" altLang="en-US" b="1" dirty="0" smtClean="0">
              <a:ea typeface="PMingLiU" pitchFamily="18" charset="-120"/>
            </a:endParaRPr>
          </a:p>
          <a:p>
            <a:r>
              <a:rPr lang="en-US" altLang="zh-TW" dirty="0" smtClean="0">
                <a:latin typeface="Times New Roman" pitchFamily="18" charset="0"/>
                <a:cs typeface="Times New Roman" pitchFamily="18" charset="0"/>
              </a:rPr>
              <a:t>The transform of a sin function</a:t>
            </a:r>
            <a:r>
              <a:rPr lang="en-US" altLang="zh-TW" b="1" dirty="0" smtClean="0">
                <a:solidFill>
                  <a:srgbClr val="0000FF"/>
                </a:solidFill>
                <a:latin typeface="Times New Roman" pitchFamily="18" charset="0"/>
                <a:cs typeface="Times New Roman" pitchFamily="18" charset="0"/>
              </a:rPr>
              <a:t>. </a:t>
            </a:r>
            <a:r>
              <a:rPr lang="en-US" altLang="zh-CN" b="1" dirty="0" smtClean="0">
                <a:solidFill>
                  <a:srgbClr val="0000FF"/>
                </a:solidFill>
                <a:latin typeface="Times New Roman" pitchFamily="18" charset="0"/>
                <a:ea typeface="PMingLiU" pitchFamily="18" charset="-120"/>
                <a:cs typeface="Times New Roman" pitchFamily="18" charset="0"/>
              </a:rPr>
              <a:t> </a:t>
            </a:r>
            <a:r>
              <a:rPr lang="en-US" altLang="zh-CN" dirty="0" smtClean="0">
                <a:solidFill>
                  <a:srgbClr val="0000FF"/>
                </a:solidFill>
                <a:latin typeface="Times New Roman" pitchFamily="18" charset="0"/>
                <a:ea typeface="PMingLiU" pitchFamily="18" charset="-120"/>
                <a:cs typeface="Times New Roman" pitchFamily="18" charset="0"/>
              </a:rPr>
              <a:t>sin</a:t>
            </a:r>
            <a:r>
              <a:rPr lang="zh-CN" altLang="en-US" b="1" dirty="0" smtClean="0">
                <a:solidFill>
                  <a:srgbClr val="0000FF"/>
                </a:solidFill>
                <a:latin typeface="+mn-ea"/>
              </a:rPr>
              <a:t>信号</a:t>
            </a:r>
            <a:endParaRPr lang="zh-TW" altLang="en-US" b="1" dirty="0" smtClean="0">
              <a:solidFill>
                <a:srgbClr val="0000FF"/>
              </a:solidFill>
              <a:latin typeface="+mn-ea"/>
            </a:endParaRPr>
          </a:p>
          <a:p>
            <a:endParaRPr lang="zh-TW" altLang="en-US" b="1" dirty="0" smtClean="0"/>
          </a:p>
        </p:txBody>
      </p:sp>
      <p:sp>
        <p:nvSpPr>
          <p:cNvPr id="57347" name="Rectangle 3"/>
          <p:cNvSpPr>
            <a:spLocks noChangeArrowheads="1"/>
          </p:cNvSpPr>
          <p:nvPr/>
        </p:nvSpPr>
        <p:spPr bwMode="auto">
          <a:xfrm>
            <a:off x="0" y="-603250"/>
            <a:ext cx="9144000" cy="0"/>
          </a:xfrm>
          <a:prstGeom prst="rect">
            <a:avLst/>
          </a:prstGeom>
          <a:noFill/>
          <a:ln w="9525">
            <a:noFill/>
            <a:miter lim="800000"/>
            <a:headEnd/>
            <a:tailEnd/>
          </a:ln>
        </p:spPr>
        <p:txBody>
          <a:bodyPr wrap="none" anchor="ctr">
            <a:spAutoFit/>
          </a:bodyPr>
          <a:lstStyle/>
          <a:p>
            <a:endParaRPr lang="zh-CN" altLang="en-US"/>
          </a:p>
        </p:txBody>
      </p:sp>
      <p:sp>
        <p:nvSpPr>
          <p:cNvPr id="57348" name="Rectangle 4"/>
          <p:cNvSpPr>
            <a:spLocks noChangeArrowheads="1"/>
          </p:cNvSpPr>
          <p:nvPr/>
        </p:nvSpPr>
        <p:spPr bwMode="auto">
          <a:xfrm>
            <a:off x="0" y="2547938"/>
            <a:ext cx="9144000" cy="0"/>
          </a:xfrm>
          <a:prstGeom prst="rect">
            <a:avLst/>
          </a:prstGeom>
          <a:noFill/>
          <a:ln w="9525">
            <a:noFill/>
            <a:miter lim="800000"/>
            <a:headEnd/>
            <a:tailEnd/>
          </a:ln>
        </p:spPr>
        <p:txBody>
          <a:bodyPr wrap="none" anchor="ctr">
            <a:spAutoFit/>
          </a:bodyPr>
          <a:lstStyle/>
          <a:p>
            <a:endParaRPr lang="zh-CN" altLang="en-US"/>
          </a:p>
        </p:txBody>
      </p:sp>
      <p:sp>
        <p:nvSpPr>
          <p:cNvPr id="57349" name="Rectangle 5"/>
          <p:cNvSpPr>
            <a:spLocks noChangeArrowheads="1"/>
          </p:cNvSpPr>
          <p:nvPr/>
        </p:nvSpPr>
        <p:spPr bwMode="auto">
          <a:xfrm>
            <a:off x="0" y="2411413"/>
            <a:ext cx="9144000" cy="0"/>
          </a:xfrm>
          <a:prstGeom prst="rect">
            <a:avLst/>
          </a:prstGeom>
          <a:noFill/>
          <a:ln w="9525">
            <a:noFill/>
            <a:miter lim="800000"/>
            <a:headEnd/>
            <a:tailEnd/>
          </a:ln>
        </p:spPr>
        <p:txBody>
          <a:bodyPr wrap="none" anchor="ctr">
            <a:spAutoFit/>
          </a:bodyPr>
          <a:lstStyle/>
          <a:p>
            <a:endParaRPr lang="zh-CN" altLang="en-US"/>
          </a:p>
        </p:txBody>
      </p:sp>
      <p:sp>
        <p:nvSpPr>
          <p:cNvPr id="57350" name="Rectangle 7"/>
          <p:cNvSpPr>
            <a:spLocks noChangeArrowheads="1"/>
          </p:cNvSpPr>
          <p:nvPr/>
        </p:nvSpPr>
        <p:spPr bwMode="auto">
          <a:xfrm>
            <a:off x="0" y="2444750"/>
            <a:ext cx="9144000" cy="0"/>
          </a:xfrm>
          <a:prstGeom prst="rect">
            <a:avLst/>
          </a:prstGeom>
          <a:noFill/>
          <a:ln w="9525">
            <a:noFill/>
            <a:miter lim="800000"/>
            <a:headEnd/>
            <a:tailEnd/>
          </a:ln>
        </p:spPr>
        <p:txBody>
          <a:bodyPr wrap="none" anchor="ctr">
            <a:spAutoFit/>
          </a:bodyPr>
          <a:lstStyle/>
          <a:p>
            <a:endParaRPr lang="zh-CN" altLang="en-US"/>
          </a:p>
        </p:txBody>
      </p:sp>
      <p:pic>
        <p:nvPicPr>
          <p:cNvPr id="57351" name="Picture 8" descr="http://astronomy.swin.edu.au/~pbourke/other/dft/dft17.gif"/>
          <p:cNvPicPr>
            <a:picLocks noChangeAspect="1" noChangeArrowheads="1"/>
          </p:cNvPicPr>
          <p:nvPr/>
        </p:nvPicPr>
        <p:blipFill>
          <a:blip r:embed="rId2" r:link="rId3" cstate="print"/>
          <a:srcRect/>
          <a:stretch>
            <a:fillRect/>
          </a:stretch>
        </p:blipFill>
        <p:spPr bwMode="auto">
          <a:xfrm>
            <a:off x="1619250" y="1989138"/>
            <a:ext cx="5735638" cy="1512887"/>
          </a:xfrm>
          <a:prstGeom prst="rect">
            <a:avLst/>
          </a:prstGeom>
          <a:noFill/>
          <a:ln w="9525">
            <a:noFill/>
            <a:miter lim="800000"/>
            <a:headEnd/>
            <a:tailEnd/>
          </a:ln>
        </p:spPr>
      </p:pic>
      <p:sp>
        <p:nvSpPr>
          <p:cNvPr id="57352" name="Text Box 9"/>
          <p:cNvSpPr txBox="1">
            <a:spLocks noChangeArrowheads="1"/>
          </p:cNvSpPr>
          <p:nvPr/>
        </p:nvSpPr>
        <p:spPr bwMode="auto">
          <a:xfrm>
            <a:off x="2771800" y="260648"/>
            <a:ext cx="4248150" cy="769441"/>
          </a:xfrm>
          <a:prstGeom prst="rect">
            <a:avLst/>
          </a:prstGeom>
          <a:noFill/>
          <a:ln w="9525">
            <a:noFill/>
            <a:miter lim="800000"/>
            <a:headEnd/>
            <a:tailEnd/>
          </a:ln>
        </p:spPr>
        <p:txBody>
          <a:bodyPr>
            <a:spAutoFit/>
          </a:bodyPr>
          <a:lstStyle/>
          <a:p>
            <a:pPr>
              <a:spcBef>
                <a:spcPct val="50000"/>
              </a:spcBef>
            </a:pPr>
            <a:r>
              <a:rPr kumimoji="1" lang="zh-CN" altLang="en-US" sz="4400" b="1" dirty="0">
                <a:latin typeface="+mn-ea"/>
                <a:ea typeface="+mn-ea"/>
              </a:rPr>
              <a:t>为什么</a:t>
            </a:r>
            <a:r>
              <a:rPr kumimoji="1" lang="en-US" altLang="zh-CN" sz="4400" b="1" dirty="0">
                <a:latin typeface="+mn-ea"/>
                <a:ea typeface="+mn-ea"/>
              </a:rPr>
              <a:t>2</a:t>
            </a:r>
            <a:r>
              <a:rPr kumimoji="1" lang="zh-CN" altLang="en-US" sz="4400" b="1" dirty="0" smtClean="0">
                <a:latin typeface="+mn-ea"/>
                <a:ea typeface="+mn-ea"/>
              </a:rPr>
              <a:t>个</a:t>
            </a:r>
            <a:r>
              <a:rPr kumimoji="1" lang="en-US" altLang="zh-CN" sz="4400" b="1" dirty="0" smtClean="0">
                <a:latin typeface="+mn-ea"/>
                <a:ea typeface="+mn-ea"/>
              </a:rPr>
              <a:t>?</a:t>
            </a:r>
            <a:endParaRPr kumimoji="1" lang="zh-CN" altLang="en-US" sz="4400" b="1" dirty="0">
              <a:latin typeface="+mn-ea"/>
              <a:ea typeface="+mn-ea"/>
            </a:endParaRPr>
          </a:p>
        </p:txBody>
      </p:sp>
      <p:pic>
        <p:nvPicPr>
          <p:cNvPr id="57353" name="Picture 10" descr="http://astronomy.swin.edu.au/~pbourke/other/dft/dft18.gif"/>
          <p:cNvPicPr>
            <a:picLocks noChangeAspect="1" noChangeArrowheads="1"/>
          </p:cNvPicPr>
          <p:nvPr/>
        </p:nvPicPr>
        <p:blipFill>
          <a:blip r:embed="rId4" r:link="rId5" cstate="print"/>
          <a:srcRect/>
          <a:stretch>
            <a:fillRect/>
          </a:stretch>
        </p:blipFill>
        <p:spPr bwMode="auto">
          <a:xfrm>
            <a:off x="1403350" y="4652963"/>
            <a:ext cx="5862638" cy="179546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r>
              <a:rPr lang="zh-CN" altLang="en-US" b="1" dirty="0" smtClean="0">
                <a:latin typeface="+mn-ea"/>
                <a:ea typeface="+mn-ea"/>
              </a:rPr>
              <a:t>为什么</a:t>
            </a:r>
            <a:r>
              <a:rPr lang="en-US" altLang="zh-CN" b="1" dirty="0" smtClean="0">
                <a:latin typeface="+mn-ea"/>
                <a:ea typeface="+mn-ea"/>
              </a:rPr>
              <a:t>2</a:t>
            </a:r>
            <a:r>
              <a:rPr lang="zh-CN" altLang="en-US" b="1" dirty="0" smtClean="0">
                <a:latin typeface="+mn-ea"/>
                <a:ea typeface="+mn-ea"/>
              </a:rPr>
              <a:t>个</a:t>
            </a:r>
            <a:r>
              <a:rPr lang="en-US" altLang="zh-CN" b="1" dirty="0" smtClean="0">
                <a:latin typeface="+mn-ea"/>
                <a:ea typeface="+mn-ea"/>
              </a:rPr>
              <a:t>?</a:t>
            </a:r>
          </a:p>
        </p:txBody>
      </p:sp>
      <p:sp>
        <p:nvSpPr>
          <p:cNvPr id="4101" name="Rectangle 3"/>
          <p:cNvSpPr>
            <a:spLocks noGrp="1" noChangeArrowheads="1"/>
          </p:cNvSpPr>
          <p:nvPr>
            <p:ph idx="1"/>
          </p:nvPr>
        </p:nvSpPr>
        <p:spPr>
          <a:xfrm>
            <a:off x="685800" y="1981200"/>
            <a:ext cx="8134350" cy="2960688"/>
          </a:xfrm>
        </p:spPr>
        <p:txBody>
          <a:bodyPr>
            <a:normAutofit fontScale="92500"/>
          </a:bodyPr>
          <a:lstStyle/>
          <a:p>
            <a:r>
              <a:rPr lang="en-US" altLang="zh-CN" dirty="0" smtClean="0">
                <a:latin typeface="Times New Roman" pitchFamily="18" charset="0"/>
                <a:cs typeface="Times New Roman" pitchFamily="18" charset="0"/>
              </a:rPr>
              <a:t>(</a:t>
            </a:r>
            <a:r>
              <a:rPr lang="en-US" altLang="zh-CN" i="1" dirty="0" err="1" smtClean="0">
                <a:latin typeface="Times New Roman" pitchFamily="18" charset="0"/>
                <a:cs typeface="Times New Roman" pitchFamily="18" charset="0"/>
              </a:rPr>
              <a:t>a</a:t>
            </a:r>
            <a:r>
              <a:rPr lang="en-US" altLang="zh-CN" dirty="0" err="1" smtClean="0">
                <a:latin typeface="Times New Roman" pitchFamily="18" charset="0"/>
                <a:cs typeface="Times New Roman" pitchFamily="18" charset="0"/>
              </a:rPr>
              <a:t>+</a:t>
            </a:r>
            <a:r>
              <a:rPr lang="en-US" altLang="zh-CN" i="1" dirty="0" err="1" smtClean="0">
                <a:latin typeface="Times New Roman" pitchFamily="18" charset="0"/>
                <a:cs typeface="Times New Roman" pitchFamily="18" charset="0"/>
              </a:rPr>
              <a:t>b</a:t>
            </a:r>
            <a:r>
              <a:rPr lang="en-US" altLang="zh-CN" dirty="0" err="1" smtClean="0">
                <a:latin typeface="Times New Roman" pitchFamily="18" charset="0"/>
                <a:cs typeface="Times New Roman" pitchFamily="18" charset="0"/>
              </a:rPr>
              <a:t>j</a:t>
            </a:r>
            <a:r>
              <a:rPr lang="en-US" altLang="zh-CN" dirty="0" smtClean="0">
                <a:latin typeface="Times New Roman" pitchFamily="18" charset="0"/>
                <a:cs typeface="Times New Roman" pitchFamily="18" charset="0"/>
              </a:rPr>
              <a:t>)(</a:t>
            </a:r>
            <a:r>
              <a:rPr lang="en-US" altLang="zh-CN" dirty="0" err="1" smtClean="0">
                <a:latin typeface="Times New Roman" pitchFamily="18" charset="0"/>
                <a:cs typeface="Times New Roman" pitchFamily="18" charset="0"/>
              </a:rPr>
              <a:t>cos</a:t>
            </a:r>
            <a:r>
              <a:rPr lang="en-US" altLang="zh-CN" i="1" dirty="0" err="1" smtClean="0">
                <a:latin typeface="Times New Roman" pitchFamily="18" charset="0"/>
                <a:cs typeface="Times New Roman" pitchFamily="18" charset="0"/>
              </a:rPr>
              <a:t>w</a:t>
            </a:r>
            <a:r>
              <a:rPr lang="en-US" altLang="zh-CN" dirty="0" err="1" smtClean="0">
                <a:latin typeface="Times New Roman" pitchFamily="18" charset="0"/>
                <a:cs typeface="Times New Roman" pitchFamily="18" charset="0"/>
              </a:rPr>
              <a:t>+jsin</a:t>
            </a:r>
            <a:r>
              <a:rPr lang="en-US" altLang="zh-CN" i="1" dirty="0" err="1" smtClean="0">
                <a:latin typeface="Times New Roman" pitchFamily="18" charset="0"/>
                <a:cs typeface="Times New Roman" pitchFamily="18" charset="0"/>
              </a:rPr>
              <a:t>w</a:t>
            </a:r>
            <a:r>
              <a:rPr lang="en-US" altLang="zh-CN" dirty="0" smtClean="0">
                <a:latin typeface="Times New Roman" pitchFamily="18" charset="0"/>
                <a:cs typeface="Times New Roman" pitchFamily="18" charset="0"/>
              </a:rPr>
              <a:t>):</a:t>
            </a:r>
          </a:p>
          <a:p>
            <a:pPr>
              <a:buFont typeface="Wingdings" pitchFamily="2" charset="2"/>
              <a:buNone/>
            </a:pPr>
            <a:r>
              <a:rPr lang="en-US" altLang="zh-CN" dirty="0" smtClean="0">
                <a:latin typeface="Times New Roman" pitchFamily="18" charset="0"/>
                <a:cs typeface="Times New Roman" pitchFamily="18" charset="0"/>
              </a:rPr>
              <a:t>  0.5(</a:t>
            </a:r>
            <a:r>
              <a:rPr lang="en-US" altLang="zh-CN" dirty="0" err="1" smtClean="0">
                <a:latin typeface="Times New Roman" pitchFamily="18" charset="0"/>
                <a:cs typeface="Times New Roman" pitchFamily="18" charset="0"/>
              </a:rPr>
              <a:t>cos</a:t>
            </a:r>
            <a:r>
              <a:rPr lang="en-US" altLang="zh-CN" i="1" dirty="0" err="1" smtClean="0">
                <a:latin typeface="Times New Roman" pitchFamily="18" charset="0"/>
                <a:cs typeface="Times New Roman" pitchFamily="18" charset="0"/>
              </a:rPr>
              <a:t>w</a:t>
            </a:r>
            <a:r>
              <a:rPr lang="en-US" altLang="zh-CN" dirty="0" err="1" smtClean="0">
                <a:latin typeface="Times New Roman" pitchFamily="18" charset="0"/>
                <a:cs typeface="Times New Roman" pitchFamily="18" charset="0"/>
              </a:rPr>
              <a:t>+jsin</a:t>
            </a:r>
            <a:r>
              <a:rPr lang="en-US" altLang="zh-CN" i="1" dirty="0" err="1" smtClean="0">
                <a:latin typeface="Times New Roman" pitchFamily="18" charset="0"/>
                <a:cs typeface="Times New Roman" pitchFamily="18" charset="0"/>
              </a:rPr>
              <a:t>w</a:t>
            </a:r>
            <a:r>
              <a:rPr lang="en-US" altLang="zh-CN" dirty="0" smtClean="0">
                <a:latin typeface="Times New Roman" pitchFamily="18" charset="0"/>
                <a:cs typeface="Times New Roman" pitchFamily="18" charset="0"/>
              </a:rPr>
              <a:t>)+0.5(cos(2</a:t>
            </a:r>
            <a:r>
              <a:rPr lang="el-GR" altLang="zh-CN" dirty="0" smtClean="0">
                <a:latin typeface="Times New Roman" pitchFamily="18" charset="0"/>
                <a:cs typeface="Times New Roman" pitchFamily="18" charset="0"/>
              </a:rPr>
              <a:t>π</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w</a:t>
            </a:r>
            <a:r>
              <a:rPr lang="en-US" altLang="zh-CN" dirty="0" smtClean="0">
                <a:latin typeface="Times New Roman" pitchFamily="18" charset="0"/>
                <a:cs typeface="Times New Roman" pitchFamily="18" charset="0"/>
              </a:rPr>
              <a:t>)+</a:t>
            </a:r>
            <a:r>
              <a:rPr lang="en-US" altLang="zh-CN" dirty="0" err="1">
                <a:latin typeface="Times New Roman" pitchFamily="18" charset="0"/>
                <a:cs typeface="Times New Roman" pitchFamily="18" charset="0"/>
              </a:rPr>
              <a:t>jsin</a:t>
            </a:r>
            <a:r>
              <a:rPr lang="en-US" altLang="zh-CN" dirty="0">
                <a:latin typeface="Times New Roman" pitchFamily="18" charset="0"/>
                <a:cs typeface="Times New Roman" pitchFamily="18" charset="0"/>
              </a:rPr>
              <a:t>(2</a:t>
            </a:r>
            <a:r>
              <a:rPr lang="el-GR" altLang="zh-CN" dirty="0">
                <a:latin typeface="Times New Roman" pitchFamily="18" charset="0"/>
                <a:cs typeface="Times New Roman" pitchFamily="18" charset="0"/>
              </a:rPr>
              <a:t>π</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w</a:t>
            </a:r>
            <a:r>
              <a:rPr lang="en-US" altLang="zh-CN" dirty="0" smtClean="0">
                <a:latin typeface="Times New Roman" pitchFamily="18" charset="0"/>
                <a:cs typeface="Times New Roman" pitchFamily="18" charset="0"/>
              </a:rPr>
              <a:t>))</a:t>
            </a:r>
          </a:p>
          <a:p>
            <a:pPr>
              <a:buFont typeface="Wingdings" pitchFamily="2" charset="2"/>
              <a:buNone/>
            </a:pPr>
            <a:r>
              <a:rPr lang="en-US" altLang="zh-CN" dirty="0" smtClean="0">
                <a:latin typeface="Times New Roman" pitchFamily="18" charset="0"/>
                <a:cs typeface="Times New Roman" pitchFamily="18" charset="0"/>
              </a:rPr>
              <a:t>=</a:t>
            </a:r>
            <a:r>
              <a:rPr lang="en-US" altLang="zh-CN" dirty="0" err="1" smtClean="0">
                <a:latin typeface="Times New Roman" pitchFamily="18" charset="0"/>
                <a:cs typeface="Times New Roman" pitchFamily="18" charset="0"/>
                <a:sym typeface="Wingdings" pitchFamily="2" charset="2"/>
              </a:rPr>
              <a:t>cos</a:t>
            </a:r>
            <a:r>
              <a:rPr lang="en-US" altLang="zh-CN" i="1" dirty="0" err="1" smtClean="0">
                <a:latin typeface="Times New Roman" pitchFamily="18" charset="0"/>
                <a:cs typeface="Times New Roman" pitchFamily="18" charset="0"/>
                <a:sym typeface="Wingdings" pitchFamily="2" charset="2"/>
              </a:rPr>
              <a:t>w</a:t>
            </a:r>
            <a:endParaRPr lang="en-US" altLang="zh-CN" i="1" dirty="0" smtClean="0">
              <a:latin typeface="Times New Roman" pitchFamily="18" charset="0"/>
              <a:cs typeface="Times New Roman" pitchFamily="18" charset="0"/>
              <a:sym typeface="Wingdings" pitchFamily="2" charset="2"/>
            </a:endParaRPr>
          </a:p>
          <a:p>
            <a:pPr>
              <a:buFont typeface="Wingdings" pitchFamily="2" charset="2"/>
              <a:buNone/>
            </a:pPr>
            <a:r>
              <a:rPr lang="en-US" altLang="zh-CN" dirty="0" smtClean="0">
                <a:latin typeface="Times New Roman" pitchFamily="18" charset="0"/>
                <a:cs typeface="Times New Roman" pitchFamily="18" charset="0"/>
              </a:rPr>
              <a:t>(-0.5j)(</a:t>
            </a:r>
            <a:r>
              <a:rPr lang="en-US" altLang="zh-CN" dirty="0" err="1" smtClean="0">
                <a:latin typeface="Times New Roman" pitchFamily="18" charset="0"/>
                <a:cs typeface="Times New Roman" pitchFamily="18" charset="0"/>
              </a:rPr>
              <a:t>cos</a:t>
            </a:r>
            <a:r>
              <a:rPr lang="en-US" altLang="zh-CN" i="1" dirty="0" err="1" smtClean="0">
                <a:latin typeface="Times New Roman" pitchFamily="18" charset="0"/>
                <a:cs typeface="Times New Roman" pitchFamily="18" charset="0"/>
              </a:rPr>
              <a:t>w</a:t>
            </a:r>
            <a:r>
              <a:rPr lang="en-US" altLang="zh-CN" dirty="0" err="1" smtClean="0">
                <a:latin typeface="Times New Roman" pitchFamily="18" charset="0"/>
                <a:cs typeface="Times New Roman" pitchFamily="18" charset="0"/>
              </a:rPr>
              <a:t>+jsin</a:t>
            </a:r>
            <a:r>
              <a:rPr lang="en-US" altLang="zh-CN" i="1" dirty="0" err="1" smtClean="0">
                <a:latin typeface="Times New Roman" pitchFamily="18" charset="0"/>
                <a:cs typeface="Times New Roman" pitchFamily="18" charset="0"/>
              </a:rPr>
              <a:t>w</a:t>
            </a:r>
            <a:r>
              <a:rPr lang="en-US" altLang="zh-CN" dirty="0" smtClean="0">
                <a:latin typeface="Times New Roman" pitchFamily="18" charset="0"/>
                <a:cs typeface="Times New Roman" pitchFamily="18" charset="0"/>
              </a:rPr>
              <a:t>)+(0.5j)(</a:t>
            </a:r>
            <a:r>
              <a:rPr lang="en-US" altLang="zh-CN" dirty="0">
                <a:latin typeface="Times New Roman" pitchFamily="18" charset="0"/>
                <a:cs typeface="Times New Roman" pitchFamily="18" charset="0"/>
              </a:rPr>
              <a:t>cos(2</a:t>
            </a:r>
            <a:r>
              <a:rPr lang="el-GR" altLang="zh-CN" dirty="0">
                <a:latin typeface="Times New Roman" pitchFamily="18" charset="0"/>
                <a:cs typeface="Times New Roman" pitchFamily="18" charset="0"/>
              </a:rPr>
              <a:t>π</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w</a:t>
            </a:r>
            <a:r>
              <a:rPr lang="en-US" altLang="zh-CN" dirty="0" smtClean="0">
                <a:latin typeface="Times New Roman" pitchFamily="18" charset="0"/>
                <a:cs typeface="Times New Roman" pitchFamily="18" charset="0"/>
              </a:rPr>
              <a:t>)+</a:t>
            </a:r>
            <a:r>
              <a:rPr lang="en-US" altLang="zh-CN" dirty="0" err="1">
                <a:latin typeface="Times New Roman" pitchFamily="18" charset="0"/>
                <a:cs typeface="Times New Roman" pitchFamily="18" charset="0"/>
              </a:rPr>
              <a:t>jsin</a:t>
            </a:r>
            <a:r>
              <a:rPr lang="en-US" altLang="zh-CN" dirty="0">
                <a:latin typeface="Times New Roman" pitchFamily="18" charset="0"/>
                <a:cs typeface="Times New Roman" pitchFamily="18" charset="0"/>
              </a:rPr>
              <a:t>(2</a:t>
            </a:r>
            <a:r>
              <a:rPr lang="el-GR" altLang="zh-CN" dirty="0">
                <a:latin typeface="Times New Roman" pitchFamily="18" charset="0"/>
                <a:cs typeface="Times New Roman" pitchFamily="18" charset="0"/>
              </a:rPr>
              <a:t>π</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w</a:t>
            </a:r>
            <a:r>
              <a:rPr lang="en-US" altLang="zh-CN" dirty="0" smtClean="0">
                <a:latin typeface="Times New Roman" pitchFamily="18" charset="0"/>
                <a:cs typeface="Times New Roman" pitchFamily="18" charset="0"/>
              </a:rPr>
              <a:t>))</a:t>
            </a:r>
          </a:p>
          <a:p>
            <a:pPr>
              <a:buFont typeface="Wingdings" pitchFamily="2" charset="2"/>
              <a:buNone/>
            </a:pPr>
            <a:r>
              <a:rPr lang="en-US" altLang="zh-CN" dirty="0" smtClean="0">
                <a:latin typeface="Times New Roman" pitchFamily="18" charset="0"/>
                <a:cs typeface="Times New Roman" pitchFamily="18" charset="0"/>
              </a:rPr>
              <a:t>=</a:t>
            </a:r>
            <a:r>
              <a:rPr lang="en-US" altLang="zh-CN" dirty="0" err="1" smtClean="0">
                <a:latin typeface="Times New Roman" pitchFamily="18" charset="0"/>
                <a:cs typeface="Times New Roman" pitchFamily="18" charset="0"/>
              </a:rPr>
              <a:t>sin</a:t>
            </a:r>
            <a:r>
              <a:rPr lang="en-US" altLang="zh-CN" i="1" dirty="0" err="1" smtClean="0">
                <a:latin typeface="Times New Roman" pitchFamily="18" charset="0"/>
                <a:cs typeface="Times New Roman" pitchFamily="18" charset="0"/>
              </a:rPr>
              <a:t>w</a:t>
            </a:r>
            <a:endParaRPr lang="en-US" altLang="zh-CN" i="1" dirty="0" smtClean="0">
              <a:latin typeface="Times New Roman" pitchFamily="18" charset="0"/>
              <a:cs typeface="Times New Roman" pitchFamily="18" charset="0"/>
            </a:endParaRPr>
          </a:p>
          <a:p>
            <a:pPr>
              <a:buFont typeface="Wingdings" pitchFamily="2" charset="2"/>
              <a:buNone/>
            </a:pPr>
            <a:endParaRPr lang="en-US" altLang="zh-CN" dirty="0" smtClean="0"/>
          </a:p>
        </p:txBody>
      </p:sp>
      <p:graphicFrame>
        <p:nvGraphicFramePr>
          <p:cNvPr id="425990" name="Object 6"/>
          <p:cNvGraphicFramePr>
            <a:graphicFrameLocks noChangeAspect="1"/>
          </p:cNvGraphicFramePr>
          <p:nvPr/>
        </p:nvGraphicFramePr>
        <p:xfrm>
          <a:off x="5105758" y="5445125"/>
          <a:ext cx="3571517" cy="1055709"/>
        </p:xfrm>
        <a:graphic>
          <a:graphicData uri="http://schemas.openxmlformats.org/presentationml/2006/ole">
            <mc:AlternateContent xmlns:mc="http://schemas.openxmlformats.org/markup-compatibility/2006">
              <mc:Choice xmlns:v="urn:schemas-microsoft-com:vml" Requires="v">
                <p:oleObj spid="_x0000_s4246" name="公式" r:id="rId3" imgW="33528317" imgH="11277917" progId="Equation.3">
                  <p:embed/>
                </p:oleObj>
              </mc:Choice>
              <mc:Fallback>
                <p:oleObj name="公式" r:id="rId3" imgW="33528317" imgH="11277917"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758" y="5445125"/>
                        <a:ext cx="3571517" cy="1055709"/>
                      </a:xfrm>
                      <a:prstGeom prst="rect">
                        <a:avLst/>
                      </a:prstGeom>
                      <a:solidFill>
                        <a:schemeClr val="bg1"/>
                      </a:solidFill>
                    </p:spPr>
                  </p:pic>
                </p:oleObj>
              </mc:Fallback>
            </mc:AlternateContent>
          </a:graphicData>
        </a:graphic>
      </p:graphicFrame>
      <p:graphicFrame>
        <p:nvGraphicFramePr>
          <p:cNvPr id="4099" name="Object 7"/>
          <p:cNvGraphicFramePr>
            <a:graphicFrameLocks noChangeAspect="1"/>
          </p:cNvGraphicFramePr>
          <p:nvPr/>
        </p:nvGraphicFramePr>
        <p:xfrm>
          <a:off x="6084888" y="4786322"/>
          <a:ext cx="2920213" cy="547678"/>
        </p:xfrm>
        <a:graphic>
          <a:graphicData uri="http://schemas.openxmlformats.org/presentationml/2006/ole">
            <mc:AlternateContent xmlns:mc="http://schemas.openxmlformats.org/markup-compatibility/2006">
              <mc:Choice xmlns:v="urn:schemas-microsoft-com:vml" Requires="v">
                <p:oleObj spid="_x0000_s4247" name="方程式" r:id="rId5" imgW="29261117" imgH="5486717" progId="Equation.3">
                  <p:embed/>
                </p:oleObj>
              </mc:Choice>
              <mc:Fallback>
                <p:oleObj name="方程式" r:id="rId5" imgW="29261117" imgH="5486717"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4786322"/>
                        <a:ext cx="2920213" cy="547678"/>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Text Box 8"/>
          <p:cNvSpPr txBox="1">
            <a:spLocks noChangeArrowheads="1"/>
          </p:cNvSpPr>
          <p:nvPr/>
        </p:nvSpPr>
        <p:spPr bwMode="auto">
          <a:xfrm>
            <a:off x="683568" y="5516563"/>
            <a:ext cx="3456632" cy="584775"/>
          </a:xfrm>
          <a:prstGeom prst="rect">
            <a:avLst/>
          </a:prstGeom>
          <a:noFill/>
          <a:ln w="9525">
            <a:noFill/>
            <a:miter lim="800000"/>
            <a:headEnd/>
            <a:tailEnd/>
          </a:ln>
        </p:spPr>
        <p:txBody>
          <a:bodyPr wrap="square">
            <a:spAutoFit/>
          </a:bodyPr>
          <a:lstStyle/>
          <a:p>
            <a:pPr>
              <a:spcBef>
                <a:spcPct val="50000"/>
              </a:spcBef>
            </a:pPr>
            <a:r>
              <a:rPr kumimoji="1" lang="zh-CN" altLang="en-US" sz="3200" b="1" dirty="0">
                <a:solidFill>
                  <a:srgbClr val="0000FF"/>
                </a:solidFill>
                <a:latin typeface="Times New Roman" pitchFamily="18" charset="0"/>
              </a:rPr>
              <a:t>注意：虚部的消减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25990"/>
                                        </p:tgtEl>
                                        <p:attrNameLst>
                                          <p:attrName>style.visibility</p:attrName>
                                        </p:attrNameLst>
                                      </p:cBhvr>
                                      <p:to>
                                        <p:strVal val="visible"/>
                                      </p:to>
                                    </p:set>
                                    <p:anim to="" calcmode="lin" valueType="num">
                                      <p:cBhvr>
                                        <p:cTn id="7" dur="1" fill="hold"/>
                                        <p:tgtEl>
                                          <p:spTgt spid="42599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b="1" dirty="0" smtClean="0"/>
              <a:t>主要内容</a:t>
            </a:r>
          </a:p>
        </p:txBody>
      </p:sp>
      <p:sp>
        <p:nvSpPr>
          <p:cNvPr id="190467" name="Rectangle 3"/>
          <p:cNvSpPr>
            <a:spLocks noGrp="1" noChangeArrowheads="1"/>
          </p:cNvSpPr>
          <p:nvPr>
            <p:ph idx="1"/>
          </p:nvPr>
        </p:nvSpPr>
        <p:spPr>
          <a:xfrm>
            <a:off x="1187624" y="1700808"/>
            <a:ext cx="7412558" cy="4114800"/>
          </a:xfrm>
        </p:spPr>
        <p:txBody>
          <a:bodyPr>
            <a:normAutofit/>
          </a:bodyPr>
          <a:lstStyle/>
          <a:p>
            <a:pPr marL="514350" indent="-514350">
              <a:buNone/>
            </a:pPr>
            <a:r>
              <a:rPr lang="en-US" altLang="zh-CN" dirty="0" smtClean="0">
                <a:latin typeface="+mn-ea"/>
              </a:rPr>
              <a:t>10.1 </a:t>
            </a:r>
            <a:r>
              <a:rPr lang="zh-CN" altLang="en-US" dirty="0" smtClean="0">
                <a:latin typeface="+mn-ea"/>
              </a:rPr>
              <a:t>引言</a:t>
            </a:r>
            <a:endParaRPr lang="en-US" altLang="zh-CN" dirty="0" smtClean="0">
              <a:latin typeface="+mn-ea"/>
            </a:endParaRPr>
          </a:p>
          <a:p>
            <a:pPr marL="514350" indent="-514350">
              <a:buNone/>
            </a:pPr>
            <a:r>
              <a:rPr lang="en-US" altLang="zh-CN" dirty="0" smtClean="0">
                <a:latin typeface="+mn-ea"/>
              </a:rPr>
              <a:t>10.2 </a:t>
            </a:r>
            <a:r>
              <a:rPr lang="zh-CN" altLang="en-US" dirty="0" smtClean="0">
                <a:latin typeface="+mn-ea"/>
              </a:rPr>
              <a:t>图像的频域变换</a:t>
            </a:r>
            <a:r>
              <a:rPr lang="en-US" altLang="zh-CN" dirty="0" smtClean="0">
                <a:latin typeface="+mn-ea"/>
              </a:rPr>
              <a:t>--Fourier</a:t>
            </a:r>
            <a:r>
              <a:rPr lang="zh-CN" altLang="en-US" dirty="0" smtClean="0">
                <a:latin typeface="+mn-ea"/>
              </a:rPr>
              <a:t>变换</a:t>
            </a:r>
          </a:p>
          <a:p>
            <a:pPr marL="914400" lvl="1" indent="-514350">
              <a:buNone/>
            </a:pPr>
            <a:r>
              <a:rPr lang="en-US" altLang="zh-CN" dirty="0" smtClean="0">
                <a:latin typeface="+mn-ea"/>
              </a:rPr>
              <a:t>10.2.1 </a:t>
            </a:r>
            <a:r>
              <a:rPr lang="zh-CN" altLang="en-US" dirty="0" smtClean="0">
                <a:latin typeface="+mn-ea"/>
              </a:rPr>
              <a:t>一维连续傅里叶变换</a:t>
            </a:r>
            <a:endParaRPr lang="en-US" altLang="zh-CN" dirty="0" smtClean="0">
              <a:latin typeface="+mn-ea"/>
            </a:endParaRPr>
          </a:p>
          <a:p>
            <a:pPr marL="914400" lvl="1" indent="-514350">
              <a:buNone/>
            </a:pPr>
            <a:r>
              <a:rPr lang="en-US" altLang="zh-CN" b="1" dirty="0" smtClean="0">
                <a:solidFill>
                  <a:srgbClr val="0000FF"/>
                </a:solidFill>
                <a:latin typeface="+mn-ea"/>
              </a:rPr>
              <a:t>10.2.2 </a:t>
            </a:r>
            <a:r>
              <a:rPr lang="zh-CN" altLang="en-US" b="1" dirty="0" smtClean="0">
                <a:solidFill>
                  <a:srgbClr val="0000FF"/>
                </a:solidFill>
                <a:latin typeface="+mn-ea"/>
              </a:rPr>
              <a:t>二维连续傅里叶变换</a:t>
            </a:r>
            <a:endParaRPr lang="en-US" altLang="zh-CN" b="1" dirty="0" smtClean="0">
              <a:solidFill>
                <a:srgbClr val="0000FF"/>
              </a:solidFill>
              <a:latin typeface="+mn-ea"/>
            </a:endParaRPr>
          </a:p>
          <a:p>
            <a:pPr marL="914400" lvl="1" indent="-514350">
              <a:buNone/>
            </a:pPr>
            <a:r>
              <a:rPr lang="en-US" altLang="zh-CN" dirty="0" smtClean="0">
                <a:latin typeface="+mn-ea"/>
              </a:rPr>
              <a:t>10.2.3 </a:t>
            </a:r>
            <a:r>
              <a:rPr lang="zh-CN" altLang="en-US" dirty="0" smtClean="0">
                <a:latin typeface="+mn-ea"/>
              </a:rPr>
              <a:t>一维离散傅里叶变换</a:t>
            </a:r>
            <a:endParaRPr lang="en-US" altLang="zh-CN" dirty="0" smtClean="0">
              <a:latin typeface="+mn-ea"/>
            </a:endParaRPr>
          </a:p>
          <a:p>
            <a:pPr marL="914400" lvl="1" indent="-514350">
              <a:buNone/>
            </a:pPr>
            <a:r>
              <a:rPr lang="en-US" altLang="zh-CN" dirty="0" smtClean="0">
                <a:latin typeface="+mn-ea"/>
              </a:rPr>
              <a:t>10.2.4 </a:t>
            </a:r>
            <a:r>
              <a:rPr lang="zh-CN" altLang="en-US" dirty="0" smtClean="0">
                <a:latin typeface="+mn-ea"/>
              </a:rPr>
              <a:t>二维离散傅里叶变换</a:t>
            </a:r>
            <a:endParaRPr lang="en-US" altLang="zh-CN" dirty="0" smtClean="0">
              <a:latin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 to="" calcmode="lin" valueType="num">
                                      <p:cBhvr>
                                        <p:cTn id="7" dur="1" fill="hold"/>
                                        <p:tgtEl>
                                          <p:spTgt spid="190467">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90467">
                                            <p:txEl>
                                              <p:pRg st="1" end="1"/>
                                            </p:txEl>
                                          </p:spTgt>
                                        </p:tgtEl>
                                        <p:attrNameLst>
                                          <p:attrName>style.visibility</p:attrName>
                                        </p:attrNameLst>
                                      </p:cBhvr>
                                      <p:to>
                                        <p:strVal val="visible"/>
                                      </p:to>
                                    </p:set>
                                    <p:anim to="" calcmode="lin" valueType="num">
                                      <p:cBhvr>
                                        <p:cTn id="12" dur="1" fill="hold"/>
                                        <p:tgtEl>
                                          <p:spTgt spid="190467">
                                            <p:txEl>
                                              <p:pRg st="1" end="1"/>
                                            </p:txEl>
                                          </p:spTgt>
                                        </p:tgtEl>
                                        <p:attrNameLst>
                                          <p:attrName/>
                                        </p:attrNameLst>
                                      </p:cBhvr>
                                    </p:anim>
                                  </p:childTnLst>
                                </p:cTn>
                              </p:par>
                              <p:par>
                                <p:cTn id="13" presetID="24" presetClass="entr" presetSubtype="0" fill="hold" grpId="0" nodeType="withEffect">
                                  <p:stCondLst>
                                    <p:cond delay="0"/>
                                  </p:stCondLst>
                                  <p:childTnLst>
                                    <p:set>
                                      <p:cBhvr>
                                        <p:cTn id="14" dur="1" fill="hold">
                                          <p:stCondLst>
                                            <p:cond delay="0"/>
                                          </p:stCondLst>
                                        </p:cTn>
                                        <p:tgtEl>
                                          <p:spTgt spid="190467">
                                            <p:txEl>
                                              <p:pRg st="2" end="2"/>
                                            </p:txEl>
                                          </p:spTgt>
                                        </p:tgtEl>
                                        <p:attrNameLst>
                                          <p:attrName>style.visibility</p:attrName>
                                        </p:attrNameLst>
                                      </p:cBhvr>
                                      <p:to>
                                        <p:strVal val="visible"/>
                                      </p:to>
                                    </p:set>
                                    <p:anim to="" calcmode="lin" valueType="num">
                                      <p:cBhvr>
                                        <p:cTn id="15" dur="1" fill="hold"/>
                                        <p:tgtEl>
                                          <p:spTgt spid="190467">
                                            <p:txEl>
                                              <p:pRg st="2" end="2"/>
                                            </p:txEl>
                                          </p:spTgt>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190467">
                                            <p:txEl>
                                              <p:pRg st="3" end="3"/>
                                            </p:txEl>
                                          </p:spTgt>
                                        </p:tgtEl>
                                        <p:attrNameLst>
                                          <p:attrName>style.visibility</p:attrName>
                                        </p:attrNameLst>
                                      </p:cBhvr>
                                      <p:to>
                                        <p:strVal val="visible"/>
                                      </p:to>
                                    </p:set>
                                    <p:anim to="" calcmode="lin" valueType="num">
                                      <p:cBhvr>
                                        <p:cTn id="18" dur="1" fill="hold"/>
                                        <p:tgtEl>
                                          <p:spTgt spid="190467">
                                            <p:txEl>
                                              <p:pRg st="3" end="3"/>
                                            </p:txEl>
                                          </p:spTgt>
                                        </p:tgtEl>
                                        <p:attrNameLst>
                                          <p:attrName/>
                                        </p:attrNameLst>
                                      </p:cBhvr>
                                    </p:anim>
                                  </p:childTnLst>
                                </p:cTn>
                              </p:par>
                              <p:par>
                                <p:cTn id="19" presetID="24" presetClass="entr" presetSubtype="0" fill="hold" grpId="0" nodeType="withEffect">
                                  <p:stCondLst>
                                    <p:cond delay="0"/>
                                  </p:stCondLst>
                                  <p:childTnLst>
                                    <p:set>
                                      <p:cBhvr>
                                        <p:cTn id="20" dur="1" fill="hold">
                                          <p:stCondLst>
                                            <p:cond delay="0"/>
                                          </p:stCondLst>
                                        </p:cTn>
                                        <p:tgtEl>
                                          <p:spTgt spid="190467">
                                            <p:txEl>
                                              <p:pRg st="4" end="4"/>
                                            </p:txEl>
                                          </p:spTgt>
                                        </p:tgtEl>
                                        <p:attrNameLst>
                                          <p:attrName>style.visibility</p:attrName>
                                        </p:attrNameLst>
                                      </p:cBhvr>
                                      <p:to>
                                        <p:strVal val="visible"/>
                                      </p:to>
                                    </p:set>
                                    <p:anim to="" calcmode="lin" valueType="num">
                                      <p:cBhvr>
                                        <p:cTn id="21" dur="1" fill="hold"/>
                                        <p:tgtEl>
                                          <p:spTgt spid="190467">
                                            <p:txEl>
                                              <p:pRg st="4" end="4"/>
                                            </p:txEl>
                                          </p:spTgt>
                                        </p:tgtEl>
                                        <p:attrNameLst>
                                          <p:attrName/>
                                        </p:attrNameLst>
                                      </p:cBhvr>
                                    </p:anim>
                                  </p:childTnLst>
                                </p:cTn>
                              </p:par>
                              <p:par>
                                <p:cTn id="22" presetID="24" presetClass="entr" presetSubtype="0" fill="hold" grpId="0" nodeType="withEffect">
                                  <p:stCondLst>
                                    <p:cond delay="0"/>
                                  </p:stCondLst>
                                  <p:childTnLst>
                                    <p:set>
                                      <p:cBhvr>
                                        <p:cTn id="23" dur="1" fill="hold">
                                          <p:stCondLst>
                                            <p:cond delay="0"/>
                                          </p:stCondLst>
                                        </p:cTn>
                                        <p:tgtEl>
                                          <p:spTgt spid="190467">
                                            <p:txEl>
                                              <p:pRg st="5" end="5"/>
                                            </p:txEl>
                                          </p:spTgt>
                                        </p:tgtEl>
                                        <p:attrNameLst>
                                          <p:attrName>style.visibility</p:attrName>
                                        </p:attrNameLst>
                                      </p:cBhvr>
                                      <p:to>
                                        <p:strVal val="visible"/>
                                      </p:to>
                                    </p:set>
                                    <p:anim to="" calcmode="lin" valueType="num">
                                      <p:cBhvr>
                                        <p:cTn id="24" dur="1" fill="hold"/>
                                        <p:tgtEl>
                                          <p:spTgt spid="190467">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7" name="Rectangle 13"/>
          <p:cNvSpPr>
            <a:spLocks noGrp="1" noChangeArrowheads="1"/>
          </p:cNvSpPr>
          <p:nvPr>
            <p:ph type="ctrTitle"/>
          </p:nvPr>
        </p:nvSpPr>
        <p:spPr>
          <a:xfrm>
            <a:off x="683568" y="692696"/>
            <a:ext cx="7772400" cy="719361"/>
          </a:xfrm>
        </p:spPr>
        <p:txBody>
          <a:bodyPr>
            <a:normAutofit fontScale="90000"/>
          </a:bodyPr>
          <a:lstStyle/>
          <a:p>
            <a:r>
              <a:rPr lang="zh-CN" altLang="en-US" sz="4900" b="1" dirty="0" smtClean="0">
                <a:latin typeface="+mn-ea"/>
                <a:ea typeface="+mn-ea"/>
              </a:rPr>
              <a:t>二维连续</a:t>
            </a:r>
            <a:r>
              <a:rPr lang="zh-CN" altLang="en-US" sz="4800" b="1" dirty="0" smtClean="0">
                <a:latin typeface="+mn-ea"/>
              </a:rPr>
              <a:t>傅里叶</a:t>
            </a:r>
            <a:r>
              <a:rPr lang="zh-CN" altLang="en-US" sz="4900" b="1" dirty="0" smtClean="0">
                <a:latin typeface="+mn-ea"/>
                <a:ea typeface="+mn-ea"/>
              </a:rPr>
              <a:t>变换</a:t>
            </a:r>
            <a:r>
              <a:rPr lang="zh-CN" altLang="en-US" dirty="0" smtClean="0"/>
              <a:t/>
            </a:r>
            <a:br>
              <a:rPr lang="zh-CN" altLang="en-US" dirty="0" smtClean="0"/>
            </a:br>
            <a:endParaRPr lang="zh-CN" altLang="en-US" dirty="0" smtClean="0"/>
          </a:p>
        </p:txBody>
      </p:sp>
      <p:sp>
        <p:nvSpPr>
          <p:cNvPr id="205826" name="Rectangle 2"/>
          <p:cNvSpPr>
            <a:spLocks noGrp="1" noChangeArrowheads="1"/>
          </p:cNvSpPr>
          <p:nvPr>
            <p:ph type="subTitle" idx="1"/>
          </p:nvPr>
        </p:nvSpPr>
        <p:spPr>
          <a:xfrm>
            <a:off x="395536" y="1268413"/>
            <a:ext cx="8316912" cy="5589587"/>
          </a:xfrm>
        </p:spPr>
        <p:txBody>
          <a:bodyPr rtlCol="0">
            <a:normAutofit/>
          </a:bodyPr>
          <a:lstStyle/>
          <a:p>
            <a:pPr marL="1588" indent="-1588" algn="just" fontAlgn="auto">
              <a:spcAft>
                <a:spcPts val="0"/>
              </a:spcAft>
              <a:buFont typeface="Arial" pitchFamily="34" charset="0"/>
              <a:buNone/>
              <a:defRPr/>
            </a:pPr>
            <a:r>
              <a:rPr lang="zh-CN" altLang="en-US" dirty="0" smtClean="0">
                <a:solidFill>
                  <a:schemeClr val="tx1"/>
                </a:solidFill>
              </a:rPr>
              <a:t>如果二维函数</a:t>
            </a:r>
            <a:r>
              <a:rPr lang="en-US" altLang="zh-CN" i="1" dirty="0" smtClean="0">
                <a:solidFill>
                  <a:schemeClr val="tx1"/>
                </a:solidFill>
                <a:latin typeface="Times New Roman" pitchFamily="18" charset="0"/>
                <a:cs typeface="Times New Roman" pitchFamily="18" charset="0"/>
              </a:rPr>
              <a:t>f(x, y)</a:t>
            </a:r>
            <a:r>
              <a:rPr lang="zh-CN" altLang="en-US" dirty="0" smtClean="0">
                <a:solidFill>
                  <a:schemeClr val="tx1"/>
                </a:solidFill>
              </a:rPr>
              <a:t>是连续可积函数，则有下面二维</a:t>
            </a:r>
            <a:r>
              <a:rPr lang="zh-CN" altLang="en-US" b="1" dirty="0" smtClean="0">
                <a:solidFill>
                  <a:srgbClr val="0000FF"/>
                </a:solidFill>
              </a:rPr>
              <a:t>傅里叶变换对</a:t>
            </a:r>
            <a:r>
              <a:rPr lang="zh-CN" altLang="en-US" dirty="0" smtClean="0">
                <a:solidFill>
                  <a:schemeClr val="tx1"/>
                </a:solidFill>
              </a:rPr>
              <a:t>存在</a:t>
            </a:r>
            <a:r>
              <a:rPr lang="zh-CN" altLang="en-US" dirty="0" smtClean="0"/>
              <a:t>：</a:t>
            </a:r>
          </a:p>
          <a:p>
            <a:pPr marL="1588" indent="-1588" algn="just" fontAlgn="auto">
              <a:spcAft>
                <a:spcPts val="0"/>
              </a:spcAft>
              <a:buFont typeface="Arial" pitchFamily="34" charset="0"/>
              <a:buNone/>
              <a:defRPr/>
            </a:pPr>
            <a:endParaRPr lang="zh-CN" altLang="en-US" sz="3000" dirty="0" smtClean="0"/>
          </a:p>
          <a:p>
            <a:pPr marL="1588" indent="-1588" algn="just" fontAlgn="auto">
              <a:spcAft>
                <a:spcPts val="0"/>
              </a:spcAft>
              <a:buFont typeface="Arial" pitchFamily="34" charset="0"/>
              <a:buNone/>
              <a:defRPr/>
            </a:pPr>
            <a:endParaRPr lang="zh-CN" altLang="en-US" sz="3000" dirty="0" smtClean="0"/>
          </a:p>
          <a:p>
            <a:pPr marL="1588" indent="-1588" algn="just" fontAlgn="auto">
              <a:spcAft>
                <a:spcPts val="0"/>
              </a:spcAft>
              <a:buFont typeface="Arial" pitchFamily="34" charset="0"/>
              <a:buNone/>
              <a:defRPr/>
            </a:pPr>
            <a:endParaRPr lang="zh-CN" altLang="en-US" sz="3000" dirty="0" smtClean="0"/>
          </a:p>
          <a:p>
            <a:pPr marL="1588" indent="-1588" algn="just">
              <a:defRPr/>
            </a:pPr>
            <a:r>
              <a:rPr lang="zh-CN" altLang="en-US" dirty="0" smtClean="0">
                <a:solidFill>
                  <a:schemeClr val="tx1"/>
                </a:solidFill>
              </a:rPr>
              <a:t>二维傅里叶变换的</a:t>
            </a:r>
            <a:r>
              <a:rPr lang="zh-CN" altLang="en-US" b="1" dirty="0" smtClean="0">
                <a:solidFill>
                  <a:srgbClr val="0000FF"/>
                </a:solidFill>
                <a:latin typeface="Times New Roman" pitchFamily="18" charset="0"/>
                <a:cs typeface="Times New Roman" pitchFamily="18" charset="0"/>
              </a:rPr>
              <a:t>傅里叶</a:t>
            </a:r>
            <a:r>
              <a:rPr lang="zh-CN" altLang="en-US" b="1" dirty="0" smtClean="0">
                <a:solidFill>
                  <a:srgbClr val="0000FF"/>
                </a:solidFill>
              </a:rPr>
              <a:t>谱</a:t>
            </a:r>
            <a:r>
              <a:rPr lang="zh-CN" altLang="en-US" dirty="0" smtClean="0">
                <a:solidFill>
                  <a:schemeClr val="tx1"/>
                </a:solidFill>
              </a:rPr>
              <a:t>和</a:t>
            </a:r>
            <a:r>
              <a:rPr lang="zh-CN" altLang="en-US" b="1" dirty="0" smtClean="0">
                <a:solidFill>
                  <a:srgbClr val="0000FF"/>
                </a:solidFill>
              </a:rPr>
              <a:t>相位谱</a:t>
            </a:r>
            <a:r>
              <a:rPr lang="zh-CN" altLang="en-US" dirty="0" smtClean="0">
                <a:solidFill>
                  <a:schemeClr val="tx1"/>
                </a:solidFill>
              </a:rPr>
              <a:t>如下式：</a:t>
            </a:r>
          </a:p>
          <a:p>
            <a:pPr marL="1588" indent="-1588" algn="just" fontAlgn="auto">
              <a:spcAft>
                <a:spcPts val="0"/>
              </a:spcAft>
              <a:buFont typeface="Arial" pitchFamily="34" charset="0"/>
              <a:buNone/>
              <a:defRPr/>
            </a:pPr>
            <a:r>
              <a:rPr lang="zh-CN" altLang="en-US" dirty="0" smtClean="0"/>
              <a:t> </a:t>
            </a:r>
          </a:p>
        </p:txBody>
      </p:sp>
      <p:sp>
        <p:nvSpPr>
          <p:cNvPr id="5129"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5130"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05832" name="Object 8"/>
          <p:cNvGraphicFramePr>
            <a:graphicFrameLocks noChangeAspect="1"/>
          </p:cNvGraphicFramePr>
          <p:nvPr/>
        </p:nvGraphicFramePr>
        <p:xfrm>
          <a:off x="2124075" y="4652963"/>
          <a:ext cx="4164013" cy="612775"/>
        </p:xfrm>
        <a:graphic>
          <a:graphicData uri="http://schemas.openxmlformats.org/presentationml/2006/ole">
            <mc:AlternateContent xmlns:mc="http://schemas.openxmlformats.org/markup-compatibility/2006">
              <mc:Choice xmlns:v="urn:schemas-microsoft-com:vml" Requires="v">
                <p:oleObj spid="_x0000_s5492" name="Equation" r:id="rId4" imgW="45110717" imgH="6705917" progId="Equation.3">
                  <p:embed/>
                </p:oleObj>
              </mc:Choice>
              <mc:Fallback>
                <p:oleObj name="Equation" r:id="rId4" imgW="45110717" imgH="6705917"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4652963"/>
                        <a:ext cx="4164013" cy="612775"/>
                      </a:xfrm>
                      <a:prstGeom prst="rect">
                        <a:avLst/>
                      </a:prstGeom>
                      <a:solidFill>
                        <a:schemeClr val="bg1"/>
                      </a:solidFill>
                    </p:spPr>
                  </p:pic>
                </p:oleObj>
              </mc:Fallback>
            </mc:AlternateContent>
          </a:graphicData>
        </a:graphic>
      </p:graphicFrame>
      <p:graphicFrame>
        <p:nvGraphicFramePr>
          <p:cNvPr id="205834" name="Object 10"/>
          <p:cNvGraphicFramePr>
            <a:graphicFrameLocks noChangeAspect="1"/>
          </p:cNvGraphicFramePr>
          <p:nvPr/>
        </p:nvGraphicFramePr>
        <p:xfrm>
          <a:off x="2124075" y="5300663"/>
          <a:ext cx="3311525" cy="785812"/>
        </p:xfrm>
        <a:graphic>
          <a:graphicData uri="http://schemas.openxmlformats.org/presentationml/2006/ole">
            <mc:AlternateContent xmlns:mc="http://schemas.openxmlformats.org/markup-compatibility/2006">
              <mc:Choice xmlns:v="urn:schemas-microsoft-com:vml" Requires="v">
                <p:oleObj spid="_x0000_s5493" name="公式" r:id="rId6" imgW="35357117" imgH="10058717" progId="Equation.3">
                  <p:embed/>
                </p:oleObj>
              </mc:Choice>
              <mc:Fallback>
                <p:oleObj name="公式" r:id="rId6" imgW="35357117" imgH="10058717"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5300663"/>
                        <a:ext cx="3311525" cy="785812"/>
                      </a:xfrm>
                      <a:prstGeom prst="rect">
                        <a:avLst/>
                      </a:prstGeom>
                      <a:solidFill>
                        <a:schemeClr val="bg1"/>
                      </a:solidFill>
                    </p:spPr>
                  </p:pic>
                </p:oleObj>
              </mc:Fallback>
            </mc:AlternateContent>
          </a:graphicData>
        </a:graphic>
      </p:graphicFrame>
      <p:graphicFrame>
        <p:nvGraphicFramePr>
          <p:cNvPr id="205836" name="Object 12"/>
          <p:cNvGraphicFramePr>
            <a:graphicFrameLocks noChangeAspect="1"/>
          </p:cNvGraphicFramePr>
          <p:nvPr/>
        </p:nvGraphicFramePr>
        <p:xfrm>
          <a:off x="1979613" y="6092825"/>
          <a:ext cx="5472707" cy="585788"/>
        </p:xfrm>
        <a:graphic>
          <a:graphicData uri="http://schemas.openxmlformats.org/presentationml/2006/ole">
            <mc:AlternateContent xmlns:mc="http://schemas.openxmlformats.org/markup-compatibility/2006">
              <mc:Choice xmlns:v="urn:schemas-microsoft-com:vml" Requires="v">
                <p:oleObj spid="_x0000_s5494" name="公式" r:id="rId8" imgW="58217117" imgH="5486717" progId="Equation.3">
                  <p:embed/>
                </p:oleObj>
              </mc:Choice>
              <mc:Fallback>
                <p:oleObj name="公式" r:id="rId8" imgW="58217117" imgH="5486717"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6092825"/>
                        <a:ext cx="5472707" cy="585788"/>
                      </a:xfrm>
                      <a:prstGeom prst="rect">
                        <a:avLst/>
                      </a:prstGeom>
                      <a:solidFill>
                        <a:schemeClr val="bg1"/>
                      </a:solidFill>
                    </p:spPr>
                  </p:pic>
                </p:oleObj>
              </mc:Fallback>
            </mc:AlternateContent>
          </a:graphicData>
        </a:graphic>
      </p:graphicFrame>
      <p:graphicFrame>
        <p:nvGraphicFramePr>
          <p:cNvPr id="5125" name="Object 14"/>
          <p:cNvGraphicFramePr>
            <a:graphicFrameLocks noChangeAspect="1"/>
          </p:cNvGraphicFramePr>
          <p:nvPr/>
        </p:nvGraphicFramePr>
        <p:xfrm>
          <a:off x="1835150" y="2349500"/>
          <a:ext cx="4537075" cy="644525"/>
        </p:xfrm>
        <a:graphic>
          <a:graphicData uri="http://schemas.openxmlformats.org/presentationml/2006/ole">
            <mc:AlternateContent xmlns:mc="http://schemas.openxmlformats.org/markup-compatibility/2006">
              <mc:Choice xmlns:v="urn:schemas-microsoft-com:vml" Requires="v">
                <p:oleObj spid="_x0000_s5495" name="公式" r:id="rId10" imgW="55778717" imgH="7925117" progId="Equation.3">
                  <p:embed/>
                </p:oleObj>
              </mc:Choice>
              <mc:Fallback>
                <p:oleObj name="公式" r:id="rId10" imgW="55778717" imgH="7925117"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150" y="2349500"/>
                        <a:ext cx="4537075" cy="644525"/>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15"/>
          <p:cNvGraphicFramePr>
            <a:graphicFrameLocks noChangeAspect="1"/>
          </p:cNvGraphicFramePr>
          <p:nvPr/>
        </p:nvGraphicFramePr>
        <p:xfrm>
          <a:off x="1908175" y="3213100"/>
          <a:ext cx="4410075" cy="641350"/>
        </p:xfrm>
        <a:graphic>
          <a:graphicData uri="http://schemas.openxmlformats.org/presentationml/2006/ole">
            <mc:AlternateContent xmlns:mc="http://schemas.openxmlformats.org/markup-compatibility/2006">
              <mc:Choice xmlns:v="urn:schemas-microsoft-com:vml" Requires="v">
                <p:oleObj spid="_x0000_s5496" name="方程式" r:id="rId12" imgW="54559517" imgH="7925117" progId="Equation.3">
                  <p:embed/>
                </p:oleObj>
              </mc:Choice>
              <mc:Fallback>
                <p:oleObj name="方程式" r:id="rId12" imgW="54559517" imgH="7925117"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8175" y="3213100"/>
                        <a:ext cx="4410075" cy="641350"/>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矩形 10"/>
          <p:cNvSpPr/>
          <p:nvPr/>
        </p:nvSpPr>
        <p:spPr>
          <a:xfrm>
            <a:off x="500034" y="6072206"/>
            <a:ext cx="1500198" cy="584775"/>
          </a:xfrm>
          <a:prstGeom prst="rect">
            <a:avLst/>
          </a:prstGeom>
        </p:spPr>
        <p:txBody>
          <a:bodyPr wrap="square">
            <a:spAutoFit/>
          </a:bodyPr>
          <a:lstStyle/>
          <a:p>
            <a:r>
              <a:rPr lang="zh-CN" altLang="en-US" sz="3200" b="1" dirty="0" smtClean="0">
                <a:solidFill>
                  <a:srgbClr val="0000FF"/>
                </a:solidFill>
                <a:latin typeface="+mn-ea"/>
              </a:rPr>
              <a:t>能量谱</a:t>
            </a:r>
            <a:endParaRPr lang="zh-CN" altLang="en-US" sz="32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05826">
                                            <p:txEl>
                                              <p:pRg st="0" end="0"/>
                                            </p:txEl>
                                          </p:spTgt>
                                        </p:tgtEl>
                                        <p:attrNameLst>
                                          <p:attrName>style.visibility</p:attrName>
                                        </p:attrNameLst>
                                      </p:cBhvr>
                                      <p:to>
                                        <p:strVal val="visible"/>
                                      </p:to>
                                    </p:set>
                                    <p:anim to="" calcmode="lin" valueType="num">
                                      <p:cBhvr>
                                        <p:cTn id="7" dur="1" fill="hold"/>
                                        <p:tgtEl>
                                          <p:spTgt spid="205826">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205826">
                                            <p:txEl>
                                              <p:pRg st="4" end="4"/>
                                            </p:txEl>
                                          </p:spTgt>
                                        </p:tgtEl>
                                        <p:attrNameLst>
                                          <p:attrName>style.visibility</p:attrName>
                                        </p:attrNameLst>
                                      </p:cBhvr>
                                      <p:to>
                                        <p:strVal val="visible"/>
                                      </p:to>
                                    </p:set>
                                    <p:anim to="" calcmode="lin" valueType="num">
                                      <p:cBhvr>
                                        <p:cTn id="12" dur="1" fill="hold"/>
                                        <p:tgtEl>
                                          <p:spTgt spid="205826">
                                            <p:txEl>
                                              <p:pRg st="4" end="4"/>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205826">
                                            <p:txEl>
                                              <p:pRg st="5" end="5"/>
                                            </p:txEl>
                                          </p:spTgt>
                                        </p:tgtEl>
                                        <p:attrNameLst>
                                          <p:attrName>style.visibility</p:attrName>
                                        </p:attrNameLst>
                                      </p:cBhvr>
                                      <p:to>
                                        <p:strVal val="visible"/>
                                      </p:to>
                                    </p:set>
                                    <p:anim to="" calcmode="lin" valueType="num">
                                      <p:cBhvr>
                                        <p:cTn id="17" dur="1" fill="hold"/>
                                        <p:tgtEl>
                                          <p:spTgt spid="205826">
                                            <p:txEl>
                                              <p:pRg st="5" end="5"/>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205832"/>
                                        </p:tgtEl>
                                        <p:attrNameLst>
                                          <p:attrName>style.visibility</p:attrName>
                                        </p:attrNameLst>
                                      </p:cBhvr>
                                      <p:to>
                                        <p:strVal val="visible"/>
                                      </p:to>
                                    </p:set>
                                    <p:anim to="" calcmode="lin" valueType="num">
                                      <p:cBhvr>
                                        <p:cTn id="22" dur="1" fill="hold"/>
                                        <p:tgtEl>
                                          <p:spTgt spid="205832"/>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205834"/>
                                        </p:tgtEl>
                                        <p:attrNameLst>
                                          <p:attrName>style.visibility</p:attrName>
                                        </p:attrNameLst>
                                      </p:cBhvr>
                                      <p:to>
                                        <p:strVal val="visible"/>
                                      </p:to>
                                    </p:set>
                                    <p:anim to="" calcmode="lin" valueType="num">
                                      <p:cBhvr>
                                        <p:cTn id="27" dur="1" fill="hold"/>
                                        <p:tgtEl>
                                          <p:spTgt spid="205834"/>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205836"/>
                                        </p:tgtEl>
                                        <p:attrNameLst>
                                          <p:attrName>style.visibility</p:attrName>
                                        </p:attrNameLst>
                                      </p:cBhvr>
                                      <p:to>
                                        <p:strVal val="visible"/>
                                      </p:to>
                                    </p:set>
                                    <p:anim to="" calcmode="lin" valueType="num">
                                      <p:cBhvr>
                                        <p:cTn id="32" dur="1" fill="hold"/>
                                        <p:tgtEl>
                                          <p:spTgt spid="20583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6"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Rectangle 13"/>
          <p:cNvSpPr>
            <a:spLocks noGrp="1" noChangeArrowheads="1"/>
          </p:cNvSpPr>
          <p:nvPr>
            <p:ph type="ctrTitle"/>
          </p:nvPr>
        </p:nvSpPr>
        <p:spPr>
          <a:xfrm>
            <a:off x="755650" y="188913"/>
            <a:ext cx="7772400" cy="1470025"/>
          </a:xfrm>
        </p:spPr>
        <p:txBody>
          <a:bodyPr>
            <a:normAutofit/>
          </a:bodyPr>
          <a:lstStyle/>
          <a:p>
            <a:r>
              <a:rPr lang="zh-CN" altLang="en-US" b="1" dirty="0" smtClean="0">
                <a:latin typeface="Times New Roman" pitchFamily="18" charset="0"/>
                <a:cs typeface="Times New Roman" pitchFamily="18" charset="0"/>
              </a:rPr>
              <a:t>二维傅里叶变换举例</a:t>
            </a:r>
            <a:endParaRPr lang="en-US" altLang="zh-CN" b="1" dirty="0" smtClean="0">
              <a:latin typeface="Times New Roman" pitchFamily="18" charset="0"/>
              <a:cs typeface="Times New Roman" pitchFamily="18" charset="0"/>
            </a:endParaRPr>
          </a:p>
        </p:txBody>
      </p:sp>
      <p:sp>
        <p:nvSpPr>
          <p:cNvPr id="206850" name="Rectangle 2"/>
          <p:cNvSpPr>
            <a:spLocks noGrp="1" noChangeArrowheads="1"/>
          </p:cNvSpPr>
          <p:nvPr>
            <p:ph type="subTitle" idx="1"/>
          </p:nvPr>
        </p:nvSpPr>
        <p:spPr>
          <a:xfrm>
            <a:off x="323850" y="1412875"/>
            <a:ext cx="8280400" cy="1223963"/>
          </a:xfrm>
        </p:spPr>
        <p:txBody>
          <a:bodyPr rtlCol="0">
            <a:normAutofit/>
          </a:bodyPr>
          <a:lstStyle/>
          <a:p>
            <a:pPr marL="287338" indent="-1588" algn="l" fontAlgn="auto">
              <a:spcAft>
                <a:spcPts val="0"/>
              </a:spcAft>
              <a:buFont typeface="Arial" pitchFamily="34" charset="0"/>
              <a:buNone/>
              <a:defRPr/>
            </a:pPr>
            <a:r>
              <a:rPr lang="zh-CN" altLang="en-US" dirty="0" smtClean="0">
                <a:solidFill>
                  <a:schemeClr val="tx1"/>
                </a:solidFill>
                <a:latin typeface="Times New Roman" pitchFamily="18" charset="0"/>
                <a:ea typeface="+mj-ea"/>
                <a:cs typeface="Times New Roman" pitchFamily="18" charset="0"/>
              </a:rPr>
              <a:t>例</a:t>
            </a:r>
            <a:r>
              <a:rPr lang="en-US" altLang="zh-CN" dirty="0" smtClean="0">
                <a:solidFill>
                  <a:schemeClr val="tx1"/>
                </a:solidFill>
                <a:latin typeface="Times New Roman" pitchFamily="18" charset="0"/>
                <a:ea typeface="+mj-ea"/>
                <a:cs typeface="Times New Roman" pitchFamily="18" charset="0"/>
              </a:rPr>
              <a:t>:</a:t>
            </a:r>
            <a:r>
              <a:rPr lang="zh-CN" altLang="en-US" dirty="0" smtClean="0">
                <a:solidFill>
                  <a:schemeClr val="tx1"/>
                </a:solidFill>
                <a:latin typeface="Times New Roman" pitchFamily="18" charset="0"/>
                <a:ea typeface="+mj-ea"/>
                <a:cs typeface="Times New Roman" pitchFamily="18" charset="0"/>
              </a:rPr>
              <a:t>给定二维函数</a:t>
            </a:r>
            <a:r>
              <a:rPr lang="en-US" altLang="zh-CN" i="1" dirty="0" smtClean="0">
                <a:solidFill>
                  <a:schemeClr val="tx1"/>
                </a:solidFill>
                <a:latin typeface="Times New Roman" pitchFamily="18" charset="0"/>
                <a:ea typeface="+mj-ea"/>
                <a:cs typeface="Times New Roman" pitchFamily="18" charset="0"/>
              </a:rPr>
              <a:t>f</a:t>
            </a:r>
            <a:r>
              <a:rPr lang="en-US" altLang="zh-CN" dirty="0" smtClean="0">
                <a:solidFill>
                  <a:schemeClr val="tx1"/>
                </a:solidFill>
                <a:latin typeface="Times New Roman" pitchFamily="18" charset="0"/>
                <a:ea typeface="+mj-ea"/>
                <a:cs typeface="Times New Roman" pitchFamily="18" charset="0"/>
              </a:rPr>
              <a:t>(</a:t>
            </a:r>
            <a:r>
              <a:rPr lang="en-US" altLang="zh-CN" i="1" dirty="0" err="1" smtClean="0">
                <a:solidFill>
                  <a:schemeClr val="tx1"/>
                </a:solidFill>
                <a:latin typeface="Times New Roman" pitchFamily="18" charset="0"/>
                <a:ea typeface="+mj-ea"/>
                <a:cs typeface="Times New Roman" pitchFamily="18" charset="0"/>
              </a:rPr>
              <a:t>x,y</a:t>
            </a:r>
            <a:r>
              <a:rPr lang="en-US" altLang="zh-CN" dirty="0" smtClean="0">
                <a:solidFill>
                  <a:schemeClr val="tx1"/>
                </a:solidFill>
                <a:latin typeface="Times New Roman" pitchFamily="18" charset="0"/>
                <a:ea typeface="+mj-ea"/>
                <a:cs typeface="Times New Roman" pitchFamily="18" charset="0"/>
              </a:rPr>
              <a:t>) </a:t>
            </a:r>
            <a:r>
              <a:rPr lang="zh-CN" altLang="en-US" dirty="0" smtClean="0">
                <a:solidFill>
                  <a:schemeClr val="tx1"/>
                </a:solidFill>
                <a:latin typeface="Times New Roman" pitchFamily="18" charset="0"/>
                <a:ea typeface="+mj-ea"/>
                <a:cs typeface="Times New Roman" pitchFamily="18" charset="0"/>
              </a:rPr>
              <a:t>如图</a:t>
            </a:r>
            <a:r>
              <a:rPr lang="en-US" altLang="zh-CN" dirty="0" smtClean="0">
                <a:solidFill>
                  <a:schemeClr val="tx1"/>
                </a:solidFill>
                <a:latin typeface="Times New Roman" pitchFamily="18" charset="0"/>
                <a:ea typeface="+mj-ea"/>
                <a:cs typeface="Times New Roman" pitchFamily="18" charset="0"/>
              </a:rPr>
              <a:t>3-19</a:t>
            </a:r>
            <a:r>
              <a:rPr lang="zh-CN" altLang="en-US" dirty="0" smtClean="0">
                <a:solidFill>
                  <a:schemeClr val="tx1"/>
                </a:solidFill>
                <a:latin typeface="Times New Roman" pitchFamily="18" charset="0"/>
                <a:ea typeface="+mj-ea"/>
                <a:cs typeface="Times New Roman" pitchFamily="18" charset="0"/>
              </a:rPr>
              <a:t>所示，</a:t>
            </a:r>
            <a:r>
              <a:rPr lang="zh-CN" altLang="en-US" b="1" dirty="0" smtClean="0">
                <a:solidFill>
                  <a:srgbClr val="0000FF"/>
                </a:solidFill>
                <a:latin typeface="Times New Roman" pitchFamily="18" charset="0"/>
                <a:ea typeface="+mj-ea"/>
                <a:cs typeface="Times New Roman" pitchFamily="18" charset="0"/>
              </a:rPr>
              <a:t>求其傅里叶变换</a:t>
            </a:r>
            <a:r>
              <a:rPr lang="en-US" altLang="zh-CN" i="1" dirty="0" smtClean="0">
                <a:solidFill>
                  <a:schemeClr val="tx1"/>
                </a:solidFill>
                <a:latin typeface="Times New Roman" pitchFamily="18" charset="0"/>
                <a:ea typeface="+mj-ea"/>
                <a:cs typeface="Times New Roman" pitchFamily="18" charset="0"/>
              </a:rPr>
              <a:t>F(</a:t>
            </a:r>
            <a:r>
              <a:rPr lang="en-US" altLang="zh-CN" i="1" dirty="0" err="1" smtClean="0">
                <a:solidFill>
                  <a:schemeClr val="tx1"/>
                </a:solidFill>
                <a:latin typeface="Times New Roman" pitchFamily="18" charset="0"/>
                <a:ea typeface="+mj-ea"/>
                <a:cs typeface="Times New Roman" pitchFamily="18" charset="0"/>
              </a:rPr>
              <a:t>u,v</a:t>
            </a:r>
            <a:r>
              <a:rPr lang="en-US" altLang="zh-CN" i="1" dirty="0" smtClean="0">
                <a:solidFill>
                  <a:schemeClr val="tx1"/>
                </a:solidFill>
                <a:latin typeface="Times New Roman" pitchFamily="18" charset="0"/>
                <a:ea typeface="+mj-ea"/>
                <a:cs typeface="Times New Roman" pitchFamily="18" charset="0"/>
              </a:rPr>
              <a:t>)</a:t>
            </a:r>
            <a:r>
              <a:rPr lang="zh-CN" altLang="en-US" dirty="0" smtClean="0">
                <a:solidFill>
                  <a:schemeClr val="tx1"/>
                </a:solidFill>
                <a:latin typeface="Times New Roman" pitchFamily="18" charset="0"/>
                <a:ea typeface="+mj-ea"/>
                <a:cs typeface="Times New Roman" pitchFamily="18" charset="0"/>
              </a:rPr>
              <a:t>。</a:t>
            </a:r>
          </a:p>
        </p:txBody>
      </p:sp>
      <p:pic>
        <p:nvPicPr>
          <p:cNvPr id="6149" name="Picture 3"/>
          <p:cNvPicPr>
            <a:picLocks noChangeAspect="1" noChangeArrowheads="1"/>
          </p:cNvPicPr>
          <p:nvPr/>
        </p:nvPicPr>
        <p:blipFill>
          <a:blip r:embed="rId3" cstate="print"/>
          <a:srcRect/>
          <a:stretch>
            <a:fillRect/>
          </a:stretch>
        </p:blipFill>
        <p:spPr bwMode="auto">
          <a:xfrm>
            <a:off x="2411413" y="2420888"/>
            <a:ext cx="4366372" cy="3094087"/>
          </a:xfrm>
          <a:prstGeom prst="rect">
            <a:avLst/>
          </a:prstGeom>
          <a:noFill/>
          <a:ln w="9525">
            <a:noFill/>
            <a:miter lim="800000"/>
            <a:headEnd/>
            <a:tailEnd/>
          </a:ln>
        </p:spPr>
      </p:pic>
      <p:sp>
        <p:nvSpPr>
          <p:cNvPr id="6150" name="Rectangle 4"/>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6146" name="Object 5"/>
          <p:cNvGraphicFramePr>
            <a:graphicFrameLocks noChangeAspect="1"/>
          </p:cNvGraphicFramePr>
          <p:nvPr/>
        </p:nvGraphicFramePr>
        <p:xfrm>
          <a:off x="1908175" y="5661025"/>
          <a:ext cx="5040313" cy="906463"/>
        </p:xfrm>
        <a:graphic>
          <a:graphicData uri="http://schemas.openxmlformats.org/presentationml/2006/ole">
            <mc:AlternateContent xmlns:mc="http://schemas.openxmlformats.org/markup-compatibility/2006">
              <mc:Choice xmlns:v="urn:schemas-microsoft-com:vml" Requires="v">
                <p:oleObj spid="_x0000_s6220" name="公式" r:id="rId4" imgW="60960317" imgH="10973117" progId="Equation.3">
                  <p:embed/>
                </p:oleObj>
              </mc:Choice>
              <mc:Fallback>
                <p:oleObj name="公式" r:id="rId4" imgW="60960317" imgH="10973117"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5661025"/>
                        <a:ext cx="5040313" cy="906463"/>
                      </a:xfrm>
                      <a:prstGeom prst="rect">
                        <a:avLst/>
                      </a:prstGeom>
                      <a:solidFill>
                        <a:schemeClr val="bg1"/>
                      </a:solidFill>
                    </p:spPr>
                  </p:pic>
                </p:oleObj>
              </mc:Fallback>
            </mc:AlternateContent>
          </a:graphicData>
        </a:graphic>
      </p:graphicFrame>
      <p:sp>
        <p:nvSpPr>
          <p:cNvPr id="6151" name="Rectangle 6"/>
          <p:cNvSpPr>
            <a:spLocks noChangeArrowheads="1"/>
          </p:cNvSpPr>
          <p:nvPr/>
        </p:nvSpPr>
        <p:spPr bwMode="auto">
          <a:xfrm>
            <a:off x="0" y="3077647"/>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6152" name="Rectangle 7"/>
          <p:cNvSpPr>
            <a:spLocks noChangeArrowheads="1"/>
          </p:cNvSpPr>
          <p:nvPr/>
        </p:nvSpPr>
        <p:spPr bwMode="auto">
          <a:xfrm>
            <a:off x="0" y="3077647"/>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6153" name="Rectangle 8"/>
          <p:cNvSpPr>
            <a:spLocks noChangeArrowheads="1"/>
          </p:cNvSpPr>
          <p:nvPr/>
        </p:nvSpPr>
        <p:spPr bwMode="auto">
          <a:xfrm>
            <a:off x="0" y="3077647"/>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6154" name="Rectangle 9"/>
          <p:cNvSpPr>
            <a:spLocks noChangeArrowheads="1"/>
          </p:cNvSpPr>
          <p:nvPr/>
        </p:nvSpPr>
        <p:spPr bwMode="auto">
          <a:xfrm>
            <a:off x="0" y="2991922"/>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6155" name="Rectangle 10"/>
          <p:cNvSpPr>
            <a:spLocks noChangeArrowheads="1"/>
          </p:cNvSpPr>
          <p:nvPr/>
        </p:nvSpPr>
        <p:spPr bwMode="auto">
          <a:xfrm>
            <a:off x="0" y="301573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6156" name="Rectangle 11"/>
          <p:cNvSpPr>
            <a:spLocks noChangeArrowheads="1"/>
          </p:cNvSpPr>
          <p:nvPr/>
        </p:nvSpPr>
        <p:spPr bwMode="auto">
          <a:xfrm>
            <a:off x="0" y="3001447"/>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7" name="Rectangle 10"/>
          <p:cNvSpPr>
            <a:spLocks noGrp="1" noChangeArrowheads="1"/>
          </p:cNvSpPr>
          <p:nvPr>
            <p:ph type="title"/>
          </p:nvPr>
        </p:nvSpPr>
        <p:spPr>
          <a:xfrm>
            <a:off x="827088" y="0"/>
            <a:ext cx="7772400" cy="1143000"/>
          </a:xfrm>
        </p:spPr>
        <p:txBody>
          <a:bodyPr>
            <a:normAutofit/>
          </a:bodyPr>
          <a:lstStyle/>
          <a:p>
            <a:r>
              <a:rPr lang="zh-CN" altLang="en-US" b="1" dirty="0" smtClean="0"/>
              <a:t>二维</a:t>
            </a:r>
            <a:r>
              <a:rPr lang="zh-CN" altLang="en-US" b="1" dirty="0" smtClean="0">
                <a:latin typeface="+mn-ea"/>
              </a:rPr>
              <a:t>傅里叶</a:t>
            </a:r>
            <a:r>
              <a:rPr lang="zh-CN" altLang="en-US" b="1" dirty="0" smtClean="0"/>
              <a:t>变换举例</a:t>
            </a:r>
            <a:endParaRPr lang="en-US" altLang="zh-CN" b="1" dirty="0" smtClean="0"/>
          </a:p>
        </p:txBody>
      </p:sp>
      <p:sp>
        <p:nvSpPr>
          <p:cNvPr id="208898" name="Rectangle 2"/>
          <p:cNvSpPr>
            <a:spLocks noGrp="1" noChangeArrowheads="1"/>
          </p:cNvSpPr>
          <p:nvPr>
            <p:ph idx="1"/>
          </p:nvPr>
        </p:nvSpPr>
        <p:spPr>
          <a:xfrm>
            <a:off x="250825" y="5661025"/>
            <a:ext cx="4546600" cy="863600"/>
          </a:xfrm>
        </p:spPr>
        <p:txBody>
          <a:bodyPr/>
          <a:lstStyle/>
          <a:p>
            <a:pPr>
              <a:buFont typeface="Wingdings" pitchFamily="2" charset="2"/>
              <a:buNone/>
            </a:pPr>
            <a:r>
              <a:rPr lang="zh-CN" altLang="en-US" b="1" dirty="0" smtClean="0">
                <a:solidFill>
                  <a:srgbClr val="0000FF"/>
                </a:solidFill>
                <a:latin typeface="+mn-ea"/>
              </a:rPr>
              <a:t>其傅里叶谱为</a:t>
            </a:r>
            <a:r>
              <a:rPr lang="en-US" altLang="zh-CN" dirty="0" smtClean="0">
                <a:latin typeface="+mn-ea"/>
              </a:rPr>
              <a:t>:</a:t>
            </a:r>
            <a:endParaRPr lang="zh-CN" altLang="en-US" dirty="0" smtClean="0">
              <a:latin typeface="+mn-ea"/>
            </a:endParaRPr>
          </a:p>
        </p:txBody>
      </p:sp>
      <p:graphicFrame>
        <p:nvGraphicFramePr>
          <p:cNvPr id="208899" name="Object 3"/>
          <p:cNvGraphicFramePr>
            <a:graphicFrameLocks noChangeAspect="1"/>
          </p:cNvGraphicFramePr>
          <p:nvPr/>
        </p:nvGraphicFramePr>
        <p:xfrm>
          <a:off x="1476375" y="981075"/>
          <a:ext cx="4464050" cy="631825"/>
        </p:xfrm>
        <a:graphic>
          <a:graphicData uri="http://schemas.openxmlformats.org/presentationml/2006/ole">
            <mc:AlternateContent xmlns:mc="http://schemas.openxmlformats.org/markup-compatibility/2006">
              <mc:Choice xmlns:v="urn:schemas-microsoft-com:vml" Requires="v">
                <p:oleObj spid="_x0000_s7727" name="公式" r:id="rId4" imgW="56388317" imgH="7925117" progId="Equation.3">
                  <p:embed/>
                </p:oleObj>
              </mc:Choice>
              <mc:Fallback>
                <p:oleObj name="公式" r:id="rId4" imgW="56388317" imgH="7925117"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981075"/>
                        <a:ext cx="4464050" cy="631825"/>
                      </a:xfrm>
                      <a:prstGeom prst="rect">
                        <a:avLst/>
                      </a:prstGeom>
                      <a:solidFill>
                        <a:schemeClr val="bg1"/>
                      </a:solidFill>
                    </p:spPr>
                  </p:pic>
                </p:oleObj>
              </mc:Fallback>
            </mc:AlternateContent>
          </a:graphicData>
        </a:graphic>
      </p:graphicFrame>
      <p:graphicFrame>
        <p:nvGraphicFramePr>
          <p:cNvPr id="208900" name="Object 4"/>
          <p:cNvGraphicFramePr>
            <a:graphicFrameLocks noChangeAspect="1"/>
          </p:cNvGraphicFramePr>
          <p:nvPr/>
        </p:nvGraphicFramePr>
        <p:xfrm>
          <a:off x="2411413" y="1700213"/>
          <a:ext cx="2447925" cy="546100"/>
        </p:xfrm>
        <a:graphic>
          <a:graphicData uri="http://schemas.openxmlformats.org/presentationml/2006/ole">
            <mc:AlternateContent xmlns:mc="http://schemas.openxmlformats.org/markup-compatibility/2006">
              <mc:Choice xmlns:v="urn:schemas-microsoft-com:vml" Requires="v">
                <p:oleObj spid="_x0000_s7728" name="公式" r:id="rId6" imgW="35966717" imgH="7925117" progId="Equation.3">
                  <p:embed/>
                </p:oleObj>
              </mc:Choice>
              <mc:Fallback>
                <p:oleObj name="公式" r:id="rId6" imgW="35966717" imgH="7925117"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413" y="1700213"/>
                        <a:ext cx="2447925" cy="546100"/>
                      </a:xfrm>
                      <a:prstGeom prst="rect">
                        <a:avLst/>
                      </a:prstGeom>
                      <a:solidFill>
                        <a:schemeClr val="bg1"/>
                      </a:solidFill>
                    </p:spPr>
                  </p:pic>
                </p:oleObj>
              </mc:Fallback>
            </mc:AlternateContent>
          </a:graphicData>
        </a:graphic>
      </p:graphicFrame>
      <p:graphicFrame>
        <p:nvGraphicFramePr>
          <p:cNvPr id="208901" name="Object 5"/>
          <p:cNvGraphicFramePr>
            <a:graphicFrameLocks noChangeAspect="1"/>
          </p:cNvGraphicFramePr>
          <p:nvPr/>
        </p:nvGraphicFramePr>
        <p:xfrm>
          <a:off x="2411413" y="2349500"/>
          <a:ext cx="2665412" cy="541338"/>
        </p:xfrm>
        <a:graphic>
          <a:graphicData uri="http://schemas.openxmlformats.org/presentationml/2006/ole">
            <mc:AlternateContent xmlns:mc="http://schemas.openxmlformats.org/markup-compatibility/2006">
              <mc:Choice xmlns:v="urn:schemas-microsoft-com:vml" Requires="v">
                <p:oleObj spid="_x0000_s7729" name="公式" r:id="rId8" imgW="39319517" imgH="7925117" progId="Equation.3">
                  <p:embed/>
                </p:oleObj>
              </mc:Choice>
              <mc:Fallback>
                <p:oleObj name="公式" r:id="rId8" imgW="39319517" imgH="7925117"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1413" y="2349500"/>
                        <a:ext cx="2665412" cy="541338"/>
                      </a:xfrm>
                      <a:prstGeom prst="rect">
                        <a:avLst/>
                      </a:prstGeom>
                      <a:solidFill>
                        <a:schemeClr val="bg1"/>
                      </a:solidFill>
                    </p:spPr>
                  </p:pic>
                </p:oleObj>
              </mc:Fallback>
            </mc:AlternateContent>
          </a:graphicData>
        </a:graphic>
      </p:graphicFrame>
      <p:graphicFrame>
        <p:nvGraphicFramePr>
          <p:cNvPr id="208902" name="Object 6"/>
          <p:cNvGraphicFramePr>
            <a:graphicFrameLocks noChangeAspect="1"/>
          </p:cNvGraphicFramePr>
          <p:nvPr/>
        </p:nvGraphicFramePr>
        <p:xfrm>
          <a:off x="2411413" y="2997200"/>
          <a:ext cx="3168650" cy="763588"/>
        </p:xfrm>
        <a:graphic>
          <a:graphicData uri="http://schemas.openxmlformats.org/presentationml/2006/ole">
            <mc:AlternateContent xmlns:mc="http://schemas.openxmlformats.org/markup-compatibility/2006">
              <mc:Choice xmlns:v="urn:schemas-microsoft-com:vml" Requires="v">
                <p:oleObj spid="_x0000_s7730" name="公式" r:id="rId10" imgW="42367517" imgH="12192317" progId="Equation.3">
                  <p:embed/>
                </p:oleObj>
              </mc:Choice>
              <mc:Fallback>
                <p:oleObj name="公式" r:id="rId10" imgW="42367517" imgH="12192317"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413" y="2997200"/>
                        <a:ext cx="3168650" cy="763588"/>
                      </a:xfrm>
                      <a:prstGeom prst="rect">
                        <a:avLst/>
                      </a:prstGeom>
                      <a:solidFill>
                        <a:schemeClr val="bg1"/>
                      </a:solidFill>
                    </p:spPr>
                  </p:pic>
                </p:oleObj>
              </mc:Fallback>
            </mc:AlternateContent>
          </a:graphicData>
        </a:graphic>
      </p:graphicFrame>
      <p:graphicFrame>
        <p:nvGraphicFramePr>
          <p:cNvPr id="208903" name="Object 7"/>
          <p:cNvGraphicFramePr>
            <a:graphicFrameLocks noChangeAspect="1"/>
          </p:cNvGraphicFramePr>
          <p:nvPr/>
        </p:nvGraphicFramePr>
        <p:xfrm>
          <a:off x="2411413" y="3860800"/>
          <a:ext cx="4968875" cy="792163"/>
        </p:xfrm>
        <a:graphic>
          <a:graphicData uri="http://schemas.openxmlformats.org/presentationml/2006/ole">
            <mc:AlternateContent xmlns:mc="http://schemas.openxmlformats.org/markup-compatibility/2006">
              <mc:Choice xmlns:v="urn:schemas-microsoft-com:vml" Requires="v">
                <p:oleObj spid="_x0000_s7731" name="公式" r:id="rId12" imgW="63093917" imgH="10973117" progId="Equation.3">
                  <p:embed/>
                </p:oleObj>
              </mc:Choice>
              <mc:Fallback>
                <p:oleObj name="公式" r:id="rId12" imgW="63093917" imgH="10973117"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1413" y="3860800"/>
                        <a:ext cx="4968875" cy="792163"/>
                      </a:xfrm>
                      <a:prstGeom prst="rect">
                        <a:avLst/>
                      </a:prstGeom>
                      <a:solidFill>
                        <a:schemeClr val="bg1"/>
                      </a:solidFill>
                    </p:spPr>
                  </p:pic>
                </p:oleObj>
              </mc:Fallback>
            </mc:AlternateContent>
          </a:graphicData>
        </a:graphic>
      </p:graphicFrame>
      <p:graphicFrame>
        <p:nvGraphicFramePr>
          <p:cNvPr id="208904" name="Object 8"/>
          <p:cNvGraphicFramePr>
            <a:graphicFrameLocks noChangeAspect="1"/>
          </p:cNvGraphicFramePr>
          <p:nvPr/>
        </p:nvGraphicFramePr>
        <p:xfrm>
          <a:off x="2411413" y="4724400"/>
          <a:ext cx="4032250" cy="774700"/>
        </p:xfrm>
        <a:graphic>
          <a:graphicData uri="http://schemas.openxmlformats.org/presentationml/2006/ole">
            <mc:AlternateContent xmlns:mc="http://schemas.openxmlformats.org/markup-compatibility/2006">
              <mc:Choice xmlns:v="urn:schemas-microsoft-com:vml" Requires="v">
                <p:oleObj spid="_x0000_s7732" name="公式" r:id="rId14" imgW="60655517" imgH="11582717" progId="Equation.3">
                  <p:embed/>
                </p:oleObj>
              </mc:Choice>
              <mc:Fallback>
                <p:oleObj name="公式" r:id="rId14" imgW="60655517" imgH="11582717" progId="Equation.3">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1413" y="4724400"/>
                        <a:ext cx="4032250" cy="774700"/>
                      </a:xfrm>
                      <a:prstGeom prst="rect">
                        <a:avLst/>
                      </a:prstGeom>
                      <a:solidFill>
                        <a:schemeClr val="bg1"/>
                      </a:solidFill>
                    </p:spPr>
                  </p:pic>
                </p:oleObj>
              </mc:Fallback>
            </mc:AlternateContent>
          </a:graphicData>
        </a:graphic>
      </p:graphicFrame>
      <p:graphicFrame>
        <p:nvGraphicFramePr>
          <p:cNvPr id="208905" name="Object 9"/>
          <p:cNvGraphicFramePr>
            <a:graphicFrameLocks noChangeAspect="1"/>
          </p:cNvGraphicFramePr>
          <p:nvPr/>
        </p:nvGraphicFramePr>
        <p:xfrm>
          <a:off x="3132138" y="5589588"/>
          <a:ext cx="4681537" cy="874712"/>
        </p:xfrm>
        <a:graphic>
          <a:graphicData uri="http://schemas.openxmlformats.org/presentationml/2006/ole">
            <mc:AlternateContent xmlns:mc="http://schemas.openxmlformats.org/markup-compatibility/2006">
              <mc:Choice xmlns:v="urn:schemas-microsoft-com:vml" Requires="v">
                <p:oleObj spid="_x0000_s7733" name="公式" r:id="rId16" imgW="55169117" imgH="10363517" progId="Equation.3">
                  <p:embed/>
                </p:oleObj>
              </mc:Choice>
              <mc:Fallback>
                <p:oleObj name="公式" r:id="rId16" imgW="55169117" imgH="10363517" progId="Equation.3">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32138" y="5589588"/>
                        <a:ext cx="4681537" cy="874712"/>
                      </a:xfrm>
                      <a:prstGeom prst="rect">
                        <a:avLst/>
                      </a:prstGeom>
                      <a:solidFill>
                        <a:schemeClr val="bg1"/>
                      </a:solidFill>
                    </p:spPr>
                  </p:pic>
                </p:oleObj>
              </mc:Fallback>
            </mc:AlternateContent>
          </a:graphicData>
        </a:graphic>
      </p:graphicFrame>
      <p:graphicFrame>
        <p:nvGraphicFramePr>
          <p:cNvPr id="11" name="Object 18"/>
          <p:cNvGraphicFramePr>
            <a:graphicFrameLocks noChangeAspect="1"/>
          </p:cNvGraphicFramePr>
          <p:nvPr>
            <p:extLst>
              <p:ext uri="{D42A27DB-BD31-4B8C-83A1-F6EECF244321}">
                <p14:modId xmlns:p14="http://schemas.microsoft.com/office/powerpoint/2010/main" val="417943045"/>
              </p:ext>
            </p:extLst>
          </p:nvPr>
        </p:nvGraphicFramePr>
        <p:xfrm>
          <a:off x="6084168" y="1772308"/>
          <a:ext cx="2879590" cy="1080120"/>
        </p:xfrm>
        <a:graphic>
          <a:graphicData uri="http://schemas.openxmlformats.org/presentationml/2006/ole">
            <mc:AlternateContent xmlns:mc="http://schemas.openxmlformats.org/markup-compatibility/2006">
              <mc:Choice xmlns:v="urn:schemas-microsoft-com:vml" Requires="v">
                <p:oleObj spid="_x0000_s7734" name="公式" r:id="rId18" imgW="29261117" imgH="10973117" progId="Equation.3">
                  <p:embed/>
                </p:oleObj>
              </mc:Choice>
              <mc:Fallback>
                <p:oleObj name="公式" r:id="rId18" imgW="29261117" imgH="10973117"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84168" y="1772308"/>
                        <a:ext cx="2879590" cy="1080120"/>
                      </a:xfrm>
                      <a:prstGeom prst="rect">
                        <a:avLst/>
                      </a:prstGeom>
                      <a:solidFill>
                        <a:srgbClr val="FFFF00"/>
                      </a:solidFill>
                      <a:ln>
                        <a:noFill/>
                      </a:ln>
                      <a:effectLs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08899"/>
                                        </p:tgtEl>
                                        <p:attrNameLst>
                                          <p:attrName>style.visibility</p:attrName>
                                        </p:attrNameLst>
                                      </p:cBhvr>
                                      <p:to>
                                        <p:strVal val="visible"/>
                                      </p:to>
                                    </p:set>
                                    <p:anim to="" calcmode="lin" valueType="num">
                                      <p:cBhvr>
                                        <p:cTn id="7" dur="1" fill="hold"/>
                                        <p:tgtEl>
                                          <p:spTgt spid="208899"/>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08900"/>
                                        </p:tgtEl>
                                        <p:attrNameLst>
                                          <p:attrName>style.visibility</p:attrName>
                                        </p:attrNameLst>
                                      </p:cBhvr>
                                      <p:to>
                                        <p:strVal val="visible"/>
                                      </p:to>
                                    </p:set>
                                    <p:anim to="" calcmode="lin" valueType="num">
                                      <p:cBhvr>
                                        <p:cTn id="12" dur="1" fill="hold"/>
                                        <p:tgtEl>
                                          <p:spTgt spid="208900"/>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08901"/>
                                        </p:tgtEl>
                                        <p:attrNameLst>
                                          <p:attrName>style.visibility</p:attrName>
                                        </p:attrNameLst>
                                      </p:cBhvr>
                                      <p:to>
                                        <p:strVal val="visible"/>
                                      </p:to>
                                    </p:set>
                                    <p:anim to="" calcmode="lin" valueType="num">
                                      <p:cBhvr>
                                        <p:cTn id="17" dur="1" fill="hold"/>
                                        <p:tgtEl>
                                          <p:spTgt spid="208901"/>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208902"/>
                                        </p:tgtEl>
                                        <p:attrNameLst>
                                          <p:attrName>style.visibility</p:attrName>
                                        </p:attrNameLst>
                                      </p:cBhvr>
                                      <p:to>
                                        <p:strVal val="visible"/>
                                      </p:to>
                                    </p:set>
                                    <p:anim to="" calcmode="lin" valueType="num">
                                      <p:cBhvr>
                                        <p:cTn id="22" dur="1" fill="hold"/>
                                        <p:tgtEl>
                                          <p:spTgt spid="208902"/>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208903"/>
                                        </p:tgtEl>
                                        <p:attrNameLst>
                                          <p:attrName>style.visibility</p:attrName>
                                        </p:attrNameLst>
                                      </p:cBhvr>
                                      <p:to>
                                        <p:strVal val="visible"/>
                                      </p:to>
                                    </p:set>
                                    <p:anim to="" calcmode="lin" valueType="num">
                                      <p:cBhvr>
                                        <p:cTn id="27" dur="1" fill="hold"/>
                                        <p:tgtEl>
                                          <p:spTgt spid="208903"/>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208904"/>
                                        </p:tgtEl>
                                        <p:attrNameLst>
                                          <p:attrName>style.visibility</p:attrName>
                                        </p:attrNameLst>
                                      </p:cBhvr>
                                      <p:to>
                                        <p:strVal val="visible"/>
                                      </p:to>
                                    </p:set>
                                    <p:anim to="" calcmode="lin" valueType="num">
                                      <p:cBhvr>
                                        <p:cTn id="32" dur="1" fill="hold"/>
                                        <p:tgtEl>
                                          <p:spTgt spid="208904"/>
                                        </p:tgtEl>
                                        <p:attrNameLst>
                                          <p:attrName/>
                                        </p:attrNameLst>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208898">
                                            <p:txEl>
                                              <p:pRg st="0" end="0"/>
                                            </p:txEl>
                                          </p:spTgt>
                                        </p:tgtEl>
                                        <p:attrNameLst>
                                          <p:attrName>style.visibility</p:attrName>
                                        </p:attrNameLst>
                                      </p:cBhvr>
                                      <p:to>
                                        <p:strVal val="visible"/>
                                      </p:to>
                                    </p:set>
                                    <p:anim to="" calcmode="lin" valueType="num">
                                      <p:cBhvr>
                                        <p:cTn id="37" dur="1" fill="hold"/>
                                        <p:tgtEl>
                                          <p:spTgt spid="208898">
                                            <p:txEl>
                                              <p:pRg st="0" end="0"/>
                                            </p:txEl>
                                          </p:spTgt>
                                        </p:tgtEl>
                                        <p:attrNameLst>
                                          <p:attrName/>
                                        </p:attrNameLst>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nodeType="clickEffect">
                                  <p:stCondLst>
                                    <p:cond delay="0"/>
                                  </p:stCondLst>
                                  <p:childTnLst>
                                    <p:set>
                                      <p:cBhvr>
                                        <p:cTn id="41" dur="1" fill="hold">
                                          <p:stCondLst>
                                            <p:cond delay="0"/>
                                          </p:stCondLst>
                                        </p:cTn>
                                        <p:tgtEl>
                                          <p:spTgt spid="208905"/>
                                        </p:tgtEl>
                                        <p:attrNameLst>
                                          <p:attrName>style.visibility</p:attrName>
                                        </p:attrNameLst>
                                      </p:cBhvr>
                                      <p:to>
                                        <p:strVal val="visible"/>
                                      </p:to>
                                    </p:set>
                                    <p:anim to="" calcmode="lin" valueType="num">
                                      <p:cBhvr>
                                        <p:cTn id="42" dur="1" fill="hold"/>
                                        <p:tgtEl>
                                          <p:spTgt spid="20890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b="1" dirty="0" smtClean="0"/>
              <a:t>主要内容</a:t>
            </a:r>
          </a:p>
        </p:txBody>
      </p:sp>
      <p:sp>
        <p:nvSpPr>
          <p:cNvPr id="190467" name="Rectangle 3"/>
          <p:cNvSpPr>
            <a:spLocks noGrp="1" noChangeArrowheads="1"/>
          </p:cNvSpPr>
          <p:nvPr>
            <p:ph idx="1"/>
          </p:nvPr>
        </p:nvSpPr>
        <p:spPr>
          <a:xfrm>
            <a:off x="1187624" y="1700808"/>
            <a:ext cx="7412558" cy="4114800"/>
          </a:xfrm>
        </p:spPr>
        <p:txBody>
          <a:bodyPr>
            <a:normAutofit/>
          </a:bodyPr>
          <a:lstStyle/>
          <a:p>
            <a:pPr marL="514350" indent="-514350">
              <a:buNone/>
            </a:pPr>
            <a:r>
              <a:rPr lang="en-US" altLang="zh-CN" dirty="0" smtClean="0">
                <a:latin typeface="+mn-ea"/>
              </a:rPr>
              <a:t>10.1 </a:t>
            </a:r>
            <a:r>
              <a:rPr lang="zh-CN" altLang="en-US" dirty="0" smtClean="0">
                <a:latin typeface="+mn-ea"/>
              </a:rPr>
              <a:t>引言</a:t>
            </a:r>
            <a:endParaRPr lang="en-US" altLang="zh-CN" dirty="0" smtClean="0">
              <a:latin typeface="+mn-ea"/>
            </a:endParaRPr>
          </a:p>
          <a:p>
            <a:pPr marL="514350" indent="-514350">
              <a:buNone/>
            </a:pPr>
            <a:r>
              <a:rPr lang="en-US" altLang="zh-CN" dirty="0" smtClean="0">
                <a:latin typeface="+mn-ea"/>
              </a:rPr>
              <a:t>10.2 </a:t>
            </a:r>
            <a:r>
              <a:rPr lang="zh-CN" altLang="en-US" dirty="0" smtClean="0">
                <a:latin typeface="+mn-ea"/>
              </a:rPr>
              <a:t>图像的频域变换</a:t>
            </a:r>
            <a:r>
              <a:rPr lang="en-US" altLang="zh-CN" dirty="0" smtClean="0">
                <a:latin typeface="+mn-ea"/>
              </a:rPr>
              <a:t>--Fourier</a:t>
            </a:r>
            <a:r>
              <a:rPr lang="zh-CN" altLang="en-US" dirty="0" smtClean="0">
                <a:latin typeface="+mn-ea"/>
              </a:rPr>
              <a:t>变换</a:t>
            </a:r>
          </a:p>
          <a:p>
            <a:pPr marL="914400" lvl="1" indent="-514350">
              <a:buNone/>
            </a:pPr>
            <a:r>
              <a:rPr lang="en-US" altLang="zh-CN" dirty="0" smtClean="0">
                <a:latin typeface="+mn-ea"/>
              </a:rPr>
              <a:t>10.2.1 </a:t>
            </a:r>
            <a:r>
              <a:rPr lang="zh-CN" altLang="en-US" dirty="0" smtClean="0">
                <a:latin typeface="+mn-ea"/>
              </a:rPr>
              <a:t>一维连续傅里叶变换</a:t>
            </a:r>
            <a:endParaRPr lang="en-US" altLang="zh-CN" dirty="0" smtClean="0">
              <a:latin typeface="+mn-ea"/>
            </a:endParaRPr>
          </a:p>
          <a:p>
            <a:pPr marL="914400" lvl="1" indent="-514350">
              <a:buNone/>
            </a:pPr>
            <a:r>
              <a:rPr lang="en-US" altLang="zh-CN" dirty="0" smtClean="0">
                <a:latin typeface="+mn-ea"/>
              </a:rPr>
              <a:t>10.2.2 </a:t>
            </a:r>
            <a:r>
              <a:rPr lang="zh-CN" altLang="en-US" dirty="0" smtClean="0">
                <a:latin typeface="+mn-ea"/>
              </a:rPr>
              <a:t>二维连续傅里叶变换</a:t>
            </a:r>
            <a:endParaRPr lang="en-US" altLang="zh-CN" dirty="0" smtClean="0">
              <a:latin typeface="+mn-ea"/>
            </a:endParaRPr>
          </a:p>
          <a:p>
            <a:pPr marL="914400" lvl="1" indent="-514350">
              <a:buNone/>
            </a:pPr>
            <a:r>
              <a:rPr lang="en-US" altLang="zh-CN" b="1" dirty="0" smtClean="0">
                <a:solidFill>
                  <a:srgbClr val="0000FF"/>
                </a:solidFill>
                <a:latin typeface="+mn-ea"/>
              </a:rPr>
              <a:t>10.2.3 </a:t>
            </a:r>
            <a:r>
              <a:rPr lang="zh-CN" altLang="en-US" b="1" dirty="0" smtClean="0">
                <a:solidFill>
                  <a:srgbClr val="0000FF"/>
                </a:solidFill>
                <a:latin typeface="+mn-ea"/>
              </a:rPr>
              <a:t>一维离散傅里叶变换</a:t>
            </a:r>
            <a:endParaRPr lang="en-US" altLang="zh-CN" b="1" dirty="0" smtClean="0">
              <a:solidFill>
                <a:srgbClr val="0000FF"/>
              </a:solidFill>
              <a:latin typeface="+mn-ea"/>
            </a:endParaRPr>
          </a:p>
          <a:p>
            <a:pPr marL="914400" lvl="1" indent="-514350">
              <a:buNone/>
            </a:pPr>
            <a:r>
              <a:rPr lang="en-US" altLang="zh-CN" dirty="0" smtClean="0">
                <a:latin typeface="+mn-ea"/>
              </a:rPr>
              <a:t>10.2.4 </a:t>
            </a:r>
            <a:r>
              <a:rPr lang="zh-CN" altLang="en-US" dirty="0" smtClean="0">
                <a:latin typeface="+mn-ea"/>
              </a:rPr>
              <a:t>二维离散傅里叶变换</a:t>
            </a:r>
            <a:endParaRPr lang="en-US" altLang="zh-CN" dirty="0" smtClean="0">
              <a:latin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 to="" calcmode="lin" valueType="num">
                                      <p:cBhvr>
                                        <p:cTn id="7" dur="1" fill="hold"/>
                                        <p:tgtEl>
                                          <p:spTgt spid="190467">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90467">
                                            <p:txEl>
                                              <p:pRg st="1" end="1"/>
                                            </p:txEl>
                                          </p:spTgt>
                                        </p:tgtEl>
                                        <p:attrNameLst>
                                          <p:attrName>style.visibility</p:attrName>
                                        </p:attrNameLst>
                                      </p:cBhvr>
                                      <p:to>
                                        <p:strVal val="visible"/>
                                      </p:to>
                                    </p:set>
                                    <p:anim to="" calcmode="lin" valueType="num">
                                      <p:cBhvr>
                                        <p:cTn id="12" dur="1" fill="hold"/>
                                        <p:tgtEl>
                                          <p:spTgt spid="190467">
                                            <p:txEl>
                                              <p:pRg st="1" end="1"/>
                                            </p:txEl>
                                          </p:spTgt>
                                        </p:tgtEl>
                                        <p:attrNameLst>
                                          <p:attrName/>
                                        </p:attrNameLst>
                                      </p:cBhvr>
                                    </p:anim>
                                  </p:childTnLst>
                                </p:cTn>
                              </p:par>
                              <p:par>
                                <p:cTn id="13" presetID="24" presetClass="entr" presetSubtype="0" fill="hold" grpId="0" nodeType="withEffect">
                                  <p:stCondLst>
                                    <p:cond delay="0"/>
                                  </p:stCondLst>
                                  <p:childTnLst>
                                    <p:set>
                                      <p:cBhvr>
                                        <p:cTn id="14" dur="1" fill="hold">
                                          <p:stCondLst>
                                            <p:cond delay="0"/>
                                          </p:stCondLst>
                                        </p:cTn>
                                        <p:tgtEl>
                                          <p:spTgt spid="190467">
                                            <p:txEl>
                                              <p:pRg st="2" end="2"/>
                                            </p:txEl>
                                          </p:spTgt>
                                        </p:tgtEl>
                                        <p:attrNameLst>
                                          <p:attrName>style.visibility</p:attrName>
                                        </p:attrNameLst>
                                      </p:cBhvr>
                                      <p:to>
                                        <p:strVal val="visible"/>
                                      </p:to>
                                    </p:set>
                                    <p:anim to="" calcmode="lin" valueType="num">
                                      <p:cBhvr>
                                        <p:cTn id="15" dur="1" fill="hold"/>
                                        <p:tgtEl>
                                          <p:spTgt spid="190467">
                                            <p:txEl>
                                              <p:pRg st="2" end="2"/>
                                            </p:txEl>
                                          </p:spTgt>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190467">
                                            <p:txEl>
                                              <p:pRg st="3" end="3"/>
                                            </p:txEl>
                                          </p:spTgt>
                                        </p:tgtEl>
                                        <p:attrNameLst>
                                          <p:attrName>style.visibility</p:attrName>
                                        </p:attrNameLst>
                                      </p:cBhvr>
                                      <p:to>
                                        <p:strVal val="visible"/>
                                      </p:to>
                                    </p:set>
                                    <p:anim to="" calcmode="lin" valueType="num">
                                      <p:cBhvr>
                                        <p:cTn id="18" dur="1" fill="hold"/>
                                        <p:tgtEl>
                                          <p:spTgt spid="190467">
                                            <p:txEl>
                                              <p:pRg st="3" end="3"/>
                                            </p:txEl>
                                          </p:spTgt>
                                        </p:tgtEl>
                                        <p:attrNameLst>
                                          <p:attrName/>
                                        </p:attrNameLst>
                                      </p:cBhvr>
                                    </p:anim>
                                  </p:childTnLst>
                                </p:cTn>
                              </p:par>
                              <p:par>
                                <p:cTn id="19" presetID="24" presetClass="entr" presetSubtype="0" fill="hold" grpId="0" nodeType="withEffect">
                                  <p:stCondLst>
                                    <p:cond delay="0"/>
                                  </p:stCondLst>
                                  <p:childTnLst>
                                    <p:set>
                                      <p:cBhvr>
                                        <p:cTn id="20" dur="1" fill="hold">
                                          <p:stCondLst>
                                            <p:cond delay="0"/>
                                          </p:stCondLst>
                                        </p:cTn>
                                        <p:tgtEl>
                                          <p:spTgt spid="190467">
                                            <p:txEl>
                                              <p:pRg st="4" end="4"/>
                                            </p:txEl>
                                          </p:spTgt>
                                        </p:tgtEl>
                                        <p:attrNameLst>
                                          <p:attrName>style.visibility</p:attrName>
                                        </p:attrNameLst>
                                      </p:cBhvr>
                                      <p:to>
                                        <p:strVal val="visible"/>
                                      </p:to>
                                    </p:set>
                                    <p:anim to="" calcmode="lin" valueType="num">
                                      <p:cBhvr>
                                        <p:cTn id="21" dur="1" fill="hold"/>
                                        <p:tgtEl>
                                          <p:spTgt spid="190467">
                                            <p:txEl>
                                              <p:pRg st="4" end="4"/>
                                            </p:txEl>
                                          </p:spTgt>
                                        </p:tgtEl>
                                        <p:attrNameLst>
                                          <p:attrName/>
                                        </p:attrNameLst>
                                      </p:cBhvr>
                                    </p:anim>
                                  </p:childTnLst>
                                </p:cTn>
                              </p:par>
                              <p:par>
                                <p:cTn id="22" presetID="24" presetClass="entr" presetSubtype="0" fill="hold" grpId="0" nodeType="withEffect">
                                  <p:stCondLst>
                                    <p:cond delay="0"/>
                                  </p:stCondLst>
                                  <p:childTnLst>
                                    <p:set>
                                      <p:cBhvr>
                                        <p:cTn id="23" dur="1" fill="hold">
                                          <p:stCondLst>
                                            <p:cond delay="0"/>
                                          </p:stCondLst>
                                        </p:cTn>
                                        <p:tgtEl>
                                          <p:spTgt spid="190467">
                                            <p:txEl>
                                              <p:pRg st="5" end="5"/>
                                            </p:txEl>
                                          </p:spTgt>
                                        </p:tgtEl>
                                        <p:attrNameLst>
                                          <p:attrName>style.visibility</p:attrName>
                                        </p:attrNameLst>
                                      </p:cBhvr>
                                      <p:to>
                                        <p:strVal val="visible"/>
                                      </p:to>
                                    </p:set>
                                    <p:anim to="" calcmode="lin" valueType="num">
                                      <p:cBhvr>
                                        <p:cTn id="24" dur="1" fill="hold"/>
                                        <p:tgtEl>
                                          <p:spTgt spid="190467">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7" name="Rectangle 9"/>
          <p:cNvSpPr>
            <a:spLocks noGrp="1" noChangeArrowheads="1"/>
          </p:cNvSpPr>
          <p:nvPr>
            <p:ph type="ctrTitle"/>
          </p:nvPr>
        </p:nvSpPr>
        <p:spPr>
          <a:xfrm>
            <a:off x="900113" y="0"/>
            <a:ext cx="7772400" cy="1470025"/>
          </a:xfrm>
        </p:spPr>
        <p:txBody>
          <a:bodyPr>
            <a:normAutofit/>
          </a:bodyPr>
          <a:lstStyle/>
          <a:p>
            <a:pPr marL="665163" indent="-379413" fontAlgn="auto">
              <a:spcAft>
                <a:spcPts val="0"/>
              </a:spcAft>
              <a:defRPr/>
            </a:pPr>
            <a:r>
              <a:rPr lang="zh-CN" altLang="en-US" b="1" dirty="0" smtClean="0">
                <a:latin typeface="Times New Roman" pitchFamily="18" charset="0"/>
                <a:ea typeface="+mn-ea"/>
                <a:cs typeface="Times New Roman" pitchFamily="18" charset="0"/>
              </a:rPr>
              <a:t>一维离散傅里叶变换</a:t>
            </a:r>
          </a:p>
        </p:txBody>
      </p:sp>
      <p:sp>
        <p:nvSpPr>
          <p:cNvPr id="314370" name="Rectangle 2"/>
          <p:cNvSpPr>
            <a:spLocks noGrp="1" noChangeArrowheads="1"/>
          </p:cNvSpPr>
          <p:nvPr>
            <p:ph type="subTitle" idx="1"/>
          </p:nvPr>
        </p:nvSpPr>
        <p:spPr>
          <a:xfrm>
            <a:off x="-252536" y="1528465"/>
            <a:ext cx="9396536" cy="5329535"/>
          </a:xfrm>
        </p:spPr>
        <p:txBody>
          <a:bodyPr rtlCol="0">
            <a:normAutofit/>
          </a:bodyPr>
          <a:lstStyle/>
          <a:p>
            <a:pPr marL="665163" indent="-379413" algn="l" fontAlgn="auto">
              <a:spcAft>
                <a:spcPts val="0"/>
              </a:spcAft>
              <a:buFont typeface="Arial" pitchFamily="34" charset="0"/>
              <a:buChar char="•"/>
              <a:defRPr/>
            </a:pPr>
            <a:r>
              <a:rPr lang="zh-CN" altLang="en-US" dirty="0" smtClean="0">
                <a:solidFill>
                  <a:schemeClr val="tx1"/>
                </a:solidFill>
                <a:latin typeface="Times New Roman" pitchFamily="18" charset="0"/>
                <a:cs typeface="Times New Roman" pitchFamily="18" charset="0"/>
              </a:rPr>
              <a:t>设</a:t>
            </a:r>
            <a:r>
              <a:rPr lang="en-US" altLang="zh-CN" i="1" dirty="0" smtClean="0">
                <a:solidFill>
                  <a:srgbClr val="0000FF"/>
                </a:solidFill>
                <a:latin typeface="Times New Roman" pitchFamily="18" charset="0"/>
                <a:cs typeface="Times New Roman" pitchFamily="18" charset="0"/>
              </a:rPr>
              <a:t>f</a:t>
            </a:r>
            <a:r>
              <a:rPr lang="en-US" altLang="zh-CN" dirty="0" smtClean="0">
                <a:solidFill>
                  <a:srgbClr val="0000FF"/>
                </a:solidFill>
                <a:latin typeface="Times New Roman" pitchFamily="18" charset="0"/>
                <a:cs typeface="Times New Roman" pitchFamily="18" charset="0"/>
              </a:rPr>
              <a:t>(</a:t>
            </a:r>
            <a:r>
              <a:rPr lang="en-US" altLang="zh-CN" i="1" dirty="0" smtClean="0">
                <a:solidFill>
                  <a:srgbClr val="0000FF"/>
                </a:solidFill>
                <a:latin typeface="Times New Roman" pitchFamily="18" charset="0"/>
                <a:cs typeface="Times New Roman" pitchFamily="18" charset="0"/>
              </a:rPr>
              <a:t>x</a:t>
            </a:r>
            <a:r>
              <a:rPr lang="en-US" altLang="zh-CN" dirty="0" smtClean="0">
                <a:solidFill>
                  <a:srgbClr val="0000FF"/>
                </a:solidFill>
                <a:latin typeface="Times New Roman" pitchFamily="18" charset="0"/>
                <a:cs typeface="Times New Roman" pitchFamily="18" charset="0"/>
              </a:rPr>
              <a:t>)</a:t>
            </a:r>
            <a:r>
              <a:rPr lang="zh-CN" altLang="en-US" dirty="0" smtClean="0">
                <a:solidFill>
                  <a:schemeClr val="tx1"/>
                </a:solidFill>
                <a:latin typeface="Times New Roman" pitchFamily="18" charset="0"/>
                <a:cs typeface="Times New Roman" pitchFamily="18" charset="0"/>
              </a:rPr>
              <a:t>用</a:t>
            </a:r>
            <a:r>
              <a:rPr lang="en-US" altLang="zh-CN" dirty="0" smtClean="0">
                <a:solidFill>
                  <a:schemeClr val="tx1"/>
                </a:solidFill>
                <a:latin typeface="Times New Roman" pitchFamily="18" charset="0"/>
                <a:cs typeface="Times New Roman" pitchFamily="18" charset="0"/>
              </a:rPr>
              <a:t>N</a:t>
            </a:r>
            <a:r>
              <a:rPr lang="zh-CN" altLang="en-US" dirty="0" smtClean="0">
                <a:solidFill>
                  <a:schemeClr val="tx1"/>
                </a:solidFill>
                <a:latin typeface="Times New Roman" pitchFamily="18" charset="0"/>
                <a:cs typeface="Times New Roman" pitchFamily="18" charset="0"/>
              </a:rPr>
              <a:t>个互相间隔</a:t>
            </a:r>
            <a:r>
              <a:rPr lang="en-US" altLang="zh-CN" dirty="0" err="1" smtClean="0">
                <a:solidFill>
                  <a:schemeClr val="tx1"/>
                </a:solidFill>
                <a:latin typeface="Times New Roman" pitchFamily="18" charset="0"/>
                <a:cs typeface="Times New Roman" pitchFamily="18" charset="0"/>
              </a:rPr>
              <a:t>Δ</a:t>
            </a:r>
            <a:r>
              <a:rPr lang="en-US" altLang="zh-CN" i="1" dirty="0" err="1" smtClean="0">
                <a:solidFill>
                  <a:schemeClr val="tx1"/>
                </a:solidFill>
                <a:latin typeface="Times New Roman" pitchFamily="18" charset="0"/>
                <a:cs typeface="Times New Roman" pitchFamily="18" charset="0"/>
              </a:rPr>
              <a:t>x</a:t>
            </a:r>
            <a:r>
              <a:rPr lang="zh-CN" altLang="en-US" dirty="0" smtClean="0">
                <a:solidFill>
                  <a:schemeClr val="tx1"/>
                </a:solidFill>
                <a:latin typeface="Times New Roman" pitchFamily="18" charset="0"/>
                <a:cs typeface="Times New Roman" pitchFamily="18" charset="0"/>
              </a:rPr>
              <a:t>单位的采样来离散化为一个序列，即</a:t>
            </a:r>
            <a:r>
              <a:rPr lang="en-US" altLang="zh-CN" dirty="0" smtClean="0">
                <a:solidFill>
                  <a:schemeClr val="tx1"/>
                </a:solidFill>
                <a:latin typeface="Times New Roman" pitchFamily="18" charset="0"/>
                <a:cs typeface="Times New Roman" pitchFamily="18" charset="0"/>
              </a:rPr>
              <a:t>: </a:t>
            </a:r>
            <a:r>
              <a:rPr lang="en-US" altLang="zh-CN" sz="3000" dirty="0" smtClean="0">
                <a:solidFill>
                  <a:srgbClr val="0000FF"/>
                </a:solidFill>
                <a:latin typeface="Times New Roman" pitchFamily="18" charset="0"/>
                <a:cs typeface="Times New Roman" pitchFamily="18" charset="0"/>
              </a:rPr>
              <a:t>{</a:t>
            </a:r>
            <a:r>
              <a:rPr lang="en-US" altLang="zh-CN" sz="3000" i="1" dirty="0" smtClean="0">
                <a:solidFill>
                  <a:srgbClr val="0000FF"/>
                </a:solidFill>
                <a:latin typeface="Times New Roman" pitchFamily="18" charset="0"/>
                <a:cs typeface="Times New Roman" pitchFamily="18" charset="0"/>
              </a:rPr>
              <a:t>f(x</a:t>
            </a:r>
            <a:r>
              <a:rPr lang="en-US" altLang="zh-CN" sz="3000" i="1" baseline="-25000" dirty="0" smtClean="0">
                <a:solidFill>
                  <a:srgbClr val="0000FF"/>
                </a:solidFill>
                <a:latin typeface="Times New Roman" pitchFamily="18" charset="0"/>
                <a:cs typeface="Times New Roman" pitchFamily="18" charset="0"/>
              </a:rPr>
              <a:t>0</a:t>
            </a:r>
            <a:r>
              <a:rPr lang="en-US" altLang="zh-CN" sz="3000" i="1" dirty="0" smtClean="0">
                <a:solidFill>
                  <a:srgbClr val="0000FF"/>
                </a:solidFill>
                <a:latin typeface="Times New Roman" pitchFamily="18" charset="0"/>
                <a:cs typeface="Times New Roman" pitchFamily="18" charset="0"/>
              </a:rPr>
              <a:t>), f(x</a:t>
            </a:r>
            <a:r>
              <a:rPr lang="en-US" altLang="zh-CN" sz="3000" i="1" baseline="-25000" dirty="0" smtClean="0">
                <a:solidFill>
                  <a:srgbClr val="0000FF"/>
                </a:solidFill>
                <a:latin typeface="Times New Roman" pitchFamily="18" charset="0"/>
                <a:cs typeface="Times New Roman" pitchFamily="18" charset="0"/>
              </a:rPr>
              <a:t>0</a:t>
            </a:r>
            <a:r>
              <a:rPr lang="en-US" altLang="zh-CN" sz="3000" i="1" dirty="0" smtClean="0">
                <a:solidFill>
                  <a:srgbClr val="0000FF"/>
                </a:solidFill>
                <a:latin typeface="Times New Roman" pitchFamily="18" charset="0"/>
                <a:cs typeface="Times New Roman" pitchFamily="18" charset="0"/>
              </a:rPr>
              <a:t>+△x), … , f(x</a:t>
            </a:r>
            <a:r>
              <a:rPr lang="en-US" altLang="zh-CN" sz="3000" i="1" baseline="-25000" dirty="0" smtClean="0">
                <a:solidFill>
                  <a:srgbClr val="0000FF"/>
                </a:solidFill>
                <a:latin typeface="Times New Roman" pitchFamily="18" charset="0"/>
                <a:cs typeface="Times New Roman" pitchFamily="18" charset="0"/>
              </a:rPr>
              <a:t>0</a:t>
            </a:r>
            <a:r>
              <a:rPr lang="en-US" altLang="zh-CN" sz="3000" i="1" dirty="0" smtClean="0">
                <a:solidFill>
                  <a:srgbClr val="0000FF"/>
                </a:solidFill>
                <a:latin typeface="Times New Roman" pitchFamily="18" charset="0"/>
                <a:cs typeface="Times New Roman" pitchFamily="18" charset="0"/>
              </a:rPr>
              <a:t>+[M-1]△x</a:t>
            </a:r>
            <a:r>
              <a:rPr lang="en-US" altLang="zh-CN" sz="3000" dirty="0" smtClean="0">
                <a:solidFill>
                  <a:srgbClr val="0000FF"/>
                </a:solidFill>
                <a:latin typeface="Times New Roman" pitchFamily="18" charset="0"/>
                <a:cs typeface="Times New Roman" pitchFamily="18" charset="0"/>
              </a:rPr>
              <a:t>)}   </a:t>
            </a:r>
            <a:r>
              <a:rPr lang="zh-CN" altLang="en-US" dirty="0" smtClean="0">
                <a:solidFill>
                  <a:schemeClr val="tx1"/>
                </a:solidFill>
                <a:latin typeface="Times New Roman" pitchFamily="18" charset="0"/>
                <a:cs typeface="Times New Roman" pitchFamily="18" charset="0"/>
              </a:rPr>
              <a:t>则采样函数的离散傅里叶变换对为</a:t>
            </a:r>
            <a:r>
              <a:rPr lang="en-US" altLang="zh-CN" dirty="0" smtClean="0">
                <a:solidFill>
                  <a:schemeClr val="tx1"/>
                </a:solidFill>
                <a:latin typeface="Times New Roman" pitchFamily="18" charset="0"/>
                <a:cs typeface="Times New Roman" pitchFamily="18" charset="0"/>
              </a:rPr>
              <a:t>:</a:t>
            </a:r>
          </a:p>
        </p:txBody>
      </p:sp>
      <p:sp>
        <p:nvSpPr>
          <p:cNvPr id="8199" name="Rectangle 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200" name="Rectangle 5"/>
          <p:cNvSpPr>
            <a:spLocks noChangeArrowheads="1"/>
          </p:cNvSpPr>
          <p:nvPr/>
        </p:nvSpPr>
        <p:spPr bwMode="auto">
          <a:xfrm>
            <a:off x="0" y="3020497"/>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8194" name="Object 10"/>
          <p:cNvGraphicFramePr>
            <a:graphicFrameLocks noChangeAspect="1"/>
          </p:cNvGraphicFramePr>
          <p:nvPr/>
        </p:nvGraphicFramePr>
        <p:xfrm>
          <a:off x="1691680" y="3214686"/>
          <a:ext cx="6659768" cy="929706"/>
        </p:xfrm>
        <a:graphic>
          <a:graphicData uri="http://schemas.openxmlformats.org/presentationml/2006/ole">
            <mc:AlternateContent xmlns:mc="http://schemas.openxmlformats.org/markup-compatibility/2006">
              <mc:Choice xmlns:v="urn:schemas-microsoft-com:vml" Requires="v">
                <p:oleObj spid="_x0000_s8416" name="方程式" r:id="rId4" imgW="74371517" imgH="10363517" progId="Equation.3">
                  <p:embed/>
                </p:oleObj>
              </mc:Choice>
              <mc:Fallback>
                <p:oleObj name="方程式" r:id="rId4" imgW="74371517" imgH="10363517"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3214686"/>
                        <a:ext cx="6659768" cy="929706"/>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11"/>
          <p:cNvGraphicFramePr>
            <a:graphicFrameLocks noChangeAspect="1"/>
          </p:cNvGraphicFramePr>
          <p:nvPr/>
        </p:nvGraphicFramePr>
        <p:xfrm>
          <a:off x="1691680" y="4365104"/>
          <a:ext cx="6220425" cy="921284"/>
        </p:xfrm>
        <a:graphic>
          <a:graphicData uri="http://schemas.openxmlformats.org/presentationml/2006/ole">
            <mc:AlternateContent xmlns:mc="http://schemas.openxmlformats.org/markup-compatibility/2006">
              <mc:Choice xmlns:v="urn:schemas-microsoft-com:vml" Requires="v">
                <p:oleObj spid="_x0000_s8417" name="方程式" r:id="rId6" imgW="68275517" imgH="10363517" progId="Equation.3">
                  <p:embed/>
                </p:oleObj>
              </mc:Choice>
              <mc:Fallback>
                <p:oleObj name="方程式" r:id="rId6" imgW="68275517" imgH="10363517"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1680" y="4365104"/>
                        <a:ext cx="6220425" cy="921284"/>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6" name="Object 13"/>
          <p:cNvGraphicFramePr>
            <a:graphicFrameLocks noChangeAspect="1"/>
          </p:cNvGraphicFramePr>
          <p:nvPr/>
        </p:nvGraphicFramePr>
        <p:xfrm>
          <a:off x="1835696" y="5517232"/>
          <a:ext cx="3349942" cy="626412"/>
        </p:xfrm>
        <a:graphic>
          <a:graphicData uri="http://schemas.openxmlformats.org/presentationml/2006/ole">
            <mc:AlternateContent xmlns:mc="http://schemas.openxmlformats.org/markup-compatibility/2006">
              <mc:Choice xmlns:v="urn:schemas-microsoft-com:vml" Requires="v">
                <p:oleObj spid="_x0000_s8418" name="方程式" r:id="rId8" imgW="29261117" imgH="5486717" progId="Equation.3">
                  <p:embed/>
                </p:oleObj>
              </mc:Choice>
              <mc:Fallback>
                <p:oleObj name="方程式" r:id="rId8" imgW="29261117" imgH="5486717"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696" y="5517232"/>
                        <a:ext cx="3349942" cy="626412"/>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22" name="Rectangle 2"/>
          <p:cNvSpPr>
            <a:spLocks noGrp="1" noChangeArrowheads="1"/>
          </p:cNvSpPr>
          <p:nvPr>
            <p:ph type="body" sz="half" idx="1"/>
          </p:nvPr>
        </p:nvSpPr>
        <p:spPr>
          <a:xfrm>
            <a:off x="108520" y="260648"/>
            <a:ext cx="8915400" cy="6237287"/>
          </a:xfrm>
          <a:noFill/>
        </p:spPr>
        <p:txBody>
          <a:bodyPr>
            <a:normAutofit/>
          </a:bodyPr>
          <a:lstStyle/>
          <a:p>
            <a:pPr>
              <a:buClr>
                <a:schemeClr val="tx1"/>
              </a:buClr>
              <a:buNone/>
            </a:pPr>
            <a:r>
              <a:rPr lang="en-US" altLang="zh-TW" sz="2400" b="1" dirty="0" smtClean="0"/>
              <a:t>      </a:t>
            </a:r>
            <a:r>
              <a:rPr lang="en-US" altLang="zh-TW" sz="2400" dirty="0" smtClean="0">
                <a:latin typeface="Times New Roman" pitchFamily="18" charset="0"/>
                <a:cs typeface="Times New Roman" pitchFamily="18" charset="0"/>
              </a:rPr>
              <a:t>Since                               </a:t>
            </a:r>
            <a:r>
              <a:rPr lang="en-US" altLang="zh-CN" sz="2400" dirty="0" smtClean="0">
                <a:latin typeface="Times New Roman" pitchFamily="18" charset="0"/>
                <a:ea typeface="PMingLiU" pitchFamily="18" charset="-120"/>
                <a:cs typeface="Times New Roman" pitchFamily="18" charset="0"/>
              </a:rPr>
              <a:t>    </a:t>
            </a:r>
            <a:r>
              <a:rPr lang="en-US" altLang="zh-TW" sz="2400" dirty="0" smtClean="0">
                <a:latin typeface="Times New Roman" pitchFamily="18" charset="0"/>
                <a:cs typeface="Times New Roman" pitchFamily="18" charset="0"/>
              </a:rPr>
              <a:t>and the fact</a:t>
            </a:r>
          </a:p>
          <a:p>
            <a:pPr lvl="1">
              <a:buClr>
                <a:schemeClr val="tx1"/>
              </a:buClr>
              <a:buFont typeface="Wingdings" pitchFamily="2" charset="2"/>
              <a:buChar char="Ø"/>
            </a:pPr>
            <a:r>
              <a:rPr lang="en-US" altLang="zh-TW" sz="2400" dirty="0" smtClean="0">
                <a:latin typeface="Times New Roman" pitchFamily="18" charset="0"/>
                <a:cs typeface="Times New Roman" pitchFamily="18" charset="0"/>
              </a:rPr>
              <a:t> then discrete Fourier transform can be redefined</a:t>
            </a:r>
            <a:r>
              <a:rPr lang="zh-CN" altLang="en-US" sz="2400" b="1" dirty="0" smtClean="0">
                <a:solidFill>
                  <a:srgbClr val="0000FF"/>
                </a:solidFill>
                <a:latin typeface="+mn-ea"/>
              </a:rPr>
              <a:t>另一种形式</a:t>
            </a:r>
            <a:endParaRPr lang="zh-TW" altLang="en-US" sz="2400" b="1" dirty="0" smtClean="0">
              <a:solidFill>
                <a:srgbClr val="0000FF"/>
              </a:solidFill>
              <a:latin typeface="+mn-ea"/>
            </a:endParaRPr>
          </a:p>
          <a:p>
            <a:pPr lvl="1">
              <a:buClr>
                <a:schemeClr val="tx1"/>
              </a:buClr>
              <a:buFont typeface="Wingdings" pitchFamily="2" charset="2"/>
              <a:buChar char="Ø"/>
            </a:pPr>
            <a:endParaRPr lang="en-US" altLang="zh-TW" sz="2400" b="1" dirty="0" smtClean="0"/>
          </a:p>
          <a:p>
            <a:pPr lvl="1">
              <a:buClr>
                <a:schemeClr val="tx1"/>
              </a:buClr>
              <a:buNone/>
            </a:pPr>
            <a:endParaRPr lang="en-US" altLang="zh-TW" sz="2400" b="1" dirty="0" smtClean="0"/>
          </a:p>
          <a:p>
            <a:pPr lvl="1">
              <a:buClr>
                <a:schemeClr val="tx1"/>
              </a:buClr>
              <a:buFont typeface="Wingdings" pitchFamily="2" charset="2"/>
              <a:buChar char="Ø"/>
            </a:pPr>
            <a:endParaRPr lang="en-US" altLang="zh-TW" sz="2400" b="1" dirty="0" smtClean="0"/>
          </a:p>
          <a:p>
            <a:pPr lvl="1">
              <a:buClr>
                <a:schemeClr val="tx1"/>
              </a:buClr>
              <a:buFont typeface="Wingdings" pitchFamily="2" charset="2"/>
              <a:buChar char="Ø"/>
            </a:pPr>
            <a:r>
              <a:rPr lang="en-US" altLang="zh-TW" sz="2400" dirty="0" smtClean="0">
                <a:latin typeface="Times New Roman" pitchFamily="18" charset="0"/>
                <a:cs typeface="Times New Roman" pitchFamily="18" charset="0"/>
              </a:rPr>
              <a:t>Frequency (time) domain: the domain (values of u) over which the values of F(u) range; because u determines the frequency of the components of the transform</a:t>
            </a:r>
            <a:r>
              <a:rPr lang="en-US" altLang="zh-TW" sz="2400" b="1" dirty="0" smtClean="0"/>
              <a:t>.  </a:t>
            </a:r>
            <a:r>
              <a:rPr lang="zh-CN" altLang="en-US" sz="2400" dirty="0" smtClean="0">
                <a:latin typeface="+mj-ea"/>
                <a:ea typeface="+mj-ea"/>
              </a:rPr>
              <a:t>频域</a:t>
            </a:r>
            <a:endParaRPr lang="en-US" altLang="zh-TW" sz="2400" dirty="0" smtClean="0">
              <a:latin typeface="+mj-ea"/>
              <a:ea typeface="+mj-ea"/>
            </a:endParaRPr>
          </a:p>
          <a:p>
            <a:pPr lvl="1">
              <a:buClr>
                <a:schemeClr val="tx1"/>
              </a:buClr>
              <a:buFont typeface="Wingdings" pitchFamily="2" charset="2"/>
              <a:buChar char="Ø"/>
            </a:pPr>
            <a:r>
              <a:rPr lang="en-US" altLang="zh-TW" sz="2400" dirty="0" smtClean="0">
                <a:latin typeface="Times New Roman" pitchFamily="18" charset="0"/>
                <a:cs typeface="Times New Roman" pitchFamily="18" charset="0"/>
              </a:rPr>
              <a:t>Frequency (time) component: each of the M terms of F(u).</a:t>
            </a:r>
          </a:p>
          <a:p>
            <a:pPr lvl="1">
              <a:buClr>
                <a:schemeClr val="tx1"/>
              </a:buClr>
              <a:buNone/>
            </a:pPr>
            <a:r>
              <a:rPr lang="en-US" altLang="zh-CN" sz="2400" dirty="0" smtClean="0">
                <a:latin typeface="Times New Roman" pitchFamily="18" charset="0"/>
                <a:ea typeface="+mj-ea"/>
                <a:cs typeface="Times New Roman" pitchFamily="18" charset="0"/>
              </a:rPr>
              <a:t>    </a:t>
            </a:r>
            <a:r>
              <a:rPr lang="zh-CN" altLang="en-US" sz="2400" dirty="0" smtClean="0">
                <a:latin typeface="+mj-ea"/>
                <a:ea typeface="+mj-ea"/>
              </a:rPr>
              <a:t>频域分量</a:t>
            </a:r>
            <a:endParaRPr lang="zh-TW" altLang="en-US" sz="2400" dirty="0" smtClean="0">
              <a:latin typeface="+mj-ea"/>
              <a:ea typeface="+mj-ea"/>
            </a:endParaRPr>
          </a:p>
          <a:p>
            <a:pPr lvl="1">
              <a:buClr>
                <a:schemeClr val="tx1"/>
              </a:buClr>
              <a:buFont typeface="Wingdings" pitchFamily="2" charset="2"/>
              <a:buChar char="Ø"/>
            </a:pPr>
            <a:r>
              <a:rPr lang="en-US" altLang="zh-CN" sz="2400" i="1" dirty="0" smtClean="0">
                <a:latin typeface="+mj-ea"/>
                <a:ea typeface="+mj-ea"/>
              </a:rPr>
              <a:t>F(u)</a:t>
            </a:r>
            <a:r>
              <a:rPr lang="zh-CN" altLang="en-US" sz="2400" dirty="0" smtClean="0">
                <a:latin typeface="+mj-ea"/>
                <a:ea typeface="+mj-ea"/>
              </a:rPr>
              <a:t>值的范围覆盖的域</a:t>
            </a:r>
            <a:r>
              <a:rPr lang="en-US" altLang="zh-CN" sz="2400" dirty="0" smtClean="0">
                <a:latin typeface="+mj-ea"/>
                <a:ea typeface="+mj-ea"/>
              </a:rPr>
              <a:t>(</a:t>
            </a:r>
            <a:r>
              <a:rPr lang="en-US" altLang="zh-CN" sz="2400" b="1" i="1" dirty="0" smtClean="0">
                <a:solidFill>
                  <a:srgbClr val="0000FF"/>
                </a:solidFill>
                <a:latin typeface="+mj-ea"/>
                <a:ea typeface="+mj-ea"/>
              </a:rPr>
              <a:t>u</a:t>
            </a:r>
            <a:r>
              <a:rPr lang="zh-CN" altLang="en-US" sz="2400" b="1" dirty="0" smtClean="0">
                <a:solidFill>
                  <a:srgbClr val="0000FF"/>
                </a:solidFill>
                <a:latin typeface="+mj-ea"/>
                <a:ea typeface="+mj-ea"/>
              </a:rPr>
              <a:t>的值</a:t>
            </a:r>
            <a:r>
              <a:rPr lang="en-US" altLang="zh-CN" sz="2400" dirty="0" smtClean="0">
                <a:latin typeface="+mj-ea"/>
                <a:ea typeface="+mj-ea"/>
              </a:rPr>
              <a:t>)</a:t>
            </a:r>
            <a:r>
              <a:rPr lang="zh-CN" altLang="en-US" sz="2400" dirty="0" smtClean="0">
                <a:latin typeface="+mj-ea"/>
                <a:ea typeface="+mj-ea"/>
              </a:rPr>
              <a:t>称为</a:t>
            </a:r>
            <a:r>
              <a:rPr lang="zh-CN" altLang="en-US" sz="2400" b="1" dirty="0" smtClean="0">
                <a:solidFill>
                  <a:srgbClr val="0000FF"/>
                </a:solidFill>
                <a:latin typeface="+mj-ea"/>
                <a:ea typeface="+mj-ea"/>
              </a:rPr>
              <a:t>频率域</a:t>
            </a:r>
            <a:r>
              <a:rPr lang="zh-CN" altLang="en-US" sz="2400" dirty="0" smtClean="0">
                <a:latin typeface="+mj-ea"/>
                <a:ea typeface="+mj-ea"/>
              </a:rPr>
              <a:t>，因为</a:t>
            </a:r>
            <a:r>
              <a:rPr lang="en-US" altLang="zh-CN" sz="2400" dirty="0" smtClean="0">
                <a:latin typeface="+mj-ea"/>
                <a:ea typeface="+mj-ea"/>
              </a:rPr>
              <a:t>u</a:t>
            </a:r>
            <a:r>
              <a:rPr lang="zh-CN" altLang="en-US" sz="2400" dirty="0" smtClean="0">
                <a:latin typeface="+mj-ea"/>
                <a:ea typeface="+mj-ea"/>
              </a:rPr>
              <a:t>决定了变换的频率成分</a:t>
            </a:r>
            <a:r>
              <a:rPr lang="en-US" altLang="zh-CN" sz="2400" dirty="0" smtClean="0">
                <a:latin typeface="+mj-ea"/>
                <a:ea typeface="+mj-ea"/>
              </a:rPr>
              <a:t>(x</a:t>
            </a:r>
            <a:r>
              <a:rPr lang="zh-CN" altLang="en-US" sz="2400" dirty="0" smtClean="0">
                <a:latin typeface="+mj-ea"/>
                <a:ea typeface="+mj-ea"/>
              </a:rPr>
              <a:t>也作用于频率，但它们相加，对每个</a:t>
            </a:r>
            <a:r>
              <a:rPr lang="en-US" altLang="zh-CN" sz="2400" dirty="0" smtClean="0">
                <a:latin typeface="+mj-ea"/>
                <a:ea typeface="+mj-ea"/>
              </a:rPr>
              <a:t>u</a:t>
            </a:r>
            <a:r>
              <a:rPr lang="zh-CN" altLang="en-US" sz="2400" dirty="0" smtClean="0">
                <a:latin typeface="+mj-ea"/>
                <a:ea typeface="+mj-ea"/>
              </a:rPr>
              <a:t>值均有贡献</a:t>
            </a:r>
            <a:r>
              <a:rPr lang="en-US" altLang="zh-CN" sz="2400" dirty="0" smtClean="0">
                <a:latin typeface="+mj-ea"/>
                <a:ea typeface="+mj-ea"/>
              </a:rPr>
              <a:t>)</a:t>
            </a:r>
            <a:r>
              <a:rPr lang="zh-CN" altLang="en-US" sz="2400" dirty="0" smtClean="0">
                <a:latin typeface="+mj-ea"/>
                <a:ea typeface="+mj-ea"/>
              </a:rPr>
              <a:t>。</a:t>
            </a:r>
            <a:r>
              <a:rPr lang="en-US" altLang="zh-CN" sz="2400" b="1" dirty="0" smtClean="0">
                <a:solidFill>
                  <a:srgbClr val="0000FF"/>
                </a:solidFill>
                <a:latin typeface="+mj-ea"/>
                <a:ea typeface="+mj-ea"/>
              </a:rPr>
              <a:t>F(u)</a:t>
            </a:r>
            <a:r>
              <a:rPr lang="zh-CN" altLang="en-US" sz="2400" dirty="0" smtClean="0">
                <a:latin typeface="+mj-ea"/>
                <a:ea typeface="+mj-ea"/>
              </a:rPr>
              <a:t>的</a:t>
            </a:r>
            <a:r>
              <a:rPr lang="en-US" altLang="zh-CN" sz="2400" dirty="0" smtClean="0">
                <a:latin typeface="+mj-ea"/>
                <a:ea typeface="+mj-ea"/>
              </a:rPr>
              <a:t>M</a:t>
            </a:r>
            <a:r>
              <a:rPr lang="zh-CN" altLang="en-US" sz="2400" dirty="0" smtClean="0">
                <a:latin typeface="+mj-ea"/>
                <a:ea typeface="+mj-ea"/>
              </a:rPr>
              <a:t>项中的每一个被称为变换的</a:t>
            </a:r>
            <a:r>
              <a:rPr lang="zh-CN" altLang="en-US" sz="2400" b="1" dirty="0" smtClean="0">
                <a:solidFill>
                  <a:srgbClr val="0000FF"/>
                </a:solidFill>
                <a:latin typeface="+mj-ea"/>
                <a:ea typeface="+mj-ea"/>
              </a:rPr>
              <a:t>频率分量 </a:t>
            </a:r>
            <a:endParaRPr lang="en-US" altLang="zh-TW" sz="2400" b="1" dirty="0" smtClean="0">
              <a:solidFill>
                <a:srgbClr val="0000FF"/>
              </a:solidFill>
              <a:latin typeface="+mj-ea"/>
              <a:ea typeface="+mj-ea"/>
            </a:endParaRPr>
          </a:p>
        </p:txBody>
      </p:sp>
      <p:graphicFrame>
        <p:nvGraphicFramePr>
          <p:cNvPr id="9219" name="Object 4"/>
          <p:cNvGraphicFramePr>
            <a:graphicFrameLocks noGrp="1" noChangeAspect="1"/>
          </p:cNvGraphicFramePr>
          <p:nvPr>
            <p:ph sz="quarter" idx="2"/>
            <p:extLst>
              <p:ext uri="{D42A27DB-BD31-4B8C-83A1-F6EECF244321}">
                <p14:modId xmlns:p14="http://schemas.microsoft.com/office/powerpoint/2010/main" val="142347249"/>
              </p:ext>
            </p:extLst>
          </p:nvPr>
        </p:nvGraphicFramePr>
        <p:xfrm>
          <a:off x="1296144" y="260648"/>
          <a:ext cx="2336800" cy="438150"/>
        </p:xfrm>
        <a:graphic>
          <a:graphicData uri="http://schemas.openxmlformats.org/presentationml/2006/ole">
            <mc:AlternateContent xmlns:mc="http://schemas.openxmlformats.org/markup-compatibility/2006">
              <mc:Choice xmlns:v="urn:schemas-microsoft-com:vml" Requires="v">
                <p:oleObj spid="_x0000_s9514" name="方程式" r:id="rId3" imgW="29261117" imgH="5486717" progId="Equation.3">
                  <p:embed/>
                </p:oleObj>
              </mc:Choice>
              <mc:Fallback>
                <p:oleObj name="方程式" r:id="rId3" imgW="29261117" imgH="5486717"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144" y="260648"/>
                        <a:ext cx="2336800" cy="438150"/>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8" name="Object 3"/>
          <p:cNvGraphicFramePr>
            <a:graphicFrameLocks noChangeAspect="1"/>
          </p:cNvGraphicFramePr>
          <p:nvPr>
            <p:extLst>
              <p:ext uri="{D42A27DB-BD31-4B8C-83A1-F6EECF244321}">
                <p14:modId xmlns:p14="http://schemas.microsoft.com/office/powerpoint/2010/main" val="1791991998"/>
              </p:ext>
            </p:extLst>
          </p:nvPr>
        </p:nvGraphicFramePr>
        <p:xfrm>
          <a:off x="1224136" y="1268735"/>
          <a:ext cx="5832648" cy="1152128"/>
        </p:xfrm>
        <a:graphic>
          <a:graphicData uri="http://schemas.openxmlformats.org/presentationml/2006/ole">
            <mc:AlternateContent xmlns:mc="http://schemas.openxmlformats.org/markup-compatibility/2006">
              <mc:Choice xmlns:v="urn:schemas-microsoft-com:vml" Requires="v">
                <p:oleObj spid="_x0000_s9515" name="Equation" r:id="rId5" imgW="2616120" imgH="660240" progId="Equation.DSMT4">
                  <p:embed/>
                </p:oleObj>
              </mc:Choice>
              <mc:Fallback>
                <p:oleObj name="Equation" r:id="rId5" imgW="2616120" imgH="6602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4136" y="1268735"/>
                        <a:ext cx="5832648" cy="1152128"/>
                      </a:xfrm>
                      <a:prstGeom prst="rect">
                        <a:avLst/>
                      </a:prstGeom>
                      <a:solidFill>
                        <a:srgbClr val="FFFF66"/>
                      </a:solidFill>
                      <a:ln>
                        <a:noFill/>
                      </a:ln>
                      <a:effectLst/>
                      <a:extLst/>
                    </p:spPr>
                  </p:pic>
                </p:oleObj>
              </mc:Fallback>
            </mc:AlternateContent>
          </a:graphicData>
        </a:graphic>
      </p:graphicFrame>
      <p:graphicFrame>
        <p:nvGraphicFramePr>
          <p:cNvPr id="9220" name="Object 5"/>
          <p:cNvGraphicFramePr>
            <a:graphicFrameLocks noChangeAspect="1"/>
          </p:cNvGraphicFramePr>
          <p:nvPr>
            <p:extLst>
              <p:ext uri="{D42A27DB-BD31-4B8C-83A1-F6EECF244321}">
                <p14:modId xmlns:p14="http://schemas.microsoft.com/office/powerpoint/2010/main" val="16014562"/>
              </p:ext>
            </p:extLst>
          </p:nvPr>
        </p:nvGraphicFramePr>
        <p:xfrm>
          <a:off x="5616624" y="332631"/>
          <a:ext cx="1817687" cy="373063"/>
        </p:xfrm>
        <a:graphic>
          <a:graphicData uri="http://schemas.openxmlformats.org/presentationml/2006/ole">
            <mc:AlternateContent xmlns:mc="http://schemas.openxmlformats.org/markup-compatibility/2006">
              <mc:Choice xmlns:v="urn:schemas-microsoft-com:vml" Requires="v">
                <p:oleObj spid="_x0000_s9516" name="方程式" r:id="rId7" imgW="23774717" imgH="4877117" progId="Equation.3">
                  <p:embed/>
                </p:oleObj>
              </mc:Choice>
              <mc:Fallback>
                <p:oleObj name="方程式" r:id="rId7" imgW="23774717" imgH="4877117"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6624" y="332631"/>
                        <a:ext cx="1817687" cy="373063"/>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3" name="Rectangle 6"/>
          <p:cNvSpPr>
            <a:spLocks noChangeArrowheads="1"/>
          </p:cNvSpPr>
          <p:nvPr/>
        </p:nvSpPr>
        <p:spPr bwMode="auto">
          <a:xfrm>
            <a:off x="108520" y="285462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9221" name="Object 7"/>
          <p:cNvGraphicFramePr>
            <a:graphicFrameLocks noChangeAspect="1"/>
          </p:cNvGraphicFramePr>
          <p:nvPr>
            <p:extLst>
              <p:ext uri="{D42A27DB-BD31-4B8C-83A1-F6EECF244321}">
                <p14:modId xmlns:p14="http://schemas.microsoft.com/office/powerpoint/2010/main" val="4250040076"/>
              </p:ext>
            </p:extLst>
          </p:nvPr>
        </p:nvGraphicFramePr>
        <p:xfrm>
          <a:off x="1584176" y="5661323"/>
          <a:ext cx="6264696" cy="836612"/>
        </p:xfrm>
        <a:graphic>
          <a:graphicData uri="http://schemas.openxmlformats.org/presentationml/2006/ole">
            <mc:AlternateContent xmlns:mc="http://schemas.openxmlformats.org/markup-compatibility/2006">
              <mc:Choice xmlns:v="urn:schemas-microsoft-com:vml" Requires="v">
                <p:oleObj spid="_x0000_s9517" name="公式" r:id="rId9" imgW="2539800" imgH="431640" progId="Equation.3">
                  <p:embed/>
                </p:oleObj>
              </mc:Choice>
              <mc:Fallback>
                <p:oleObj name="公式" r:id="rId9" imgW="2539800" imgH="4316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176" y="5661323"/>
                        <a:ext cx="6264696" cy="836612"/>
                      </a:xfrm>
                      <a:prstGeom prst="rect">
                        <a:avLst/>
                      </a:prstGeom>
                      <a:solidFill>
                        <a:srgbClr val="FFFF66"/>
                      </a:solidFill>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b="1" dirty="0" smtClean="0"/>
              <a:t>主要内容</a:t>
            </a:r>
          </a:p>
        </p:txBody>
      </p:sp>
      <p:sp>
        <p:nvSpPr>
          <p:cNvPr id="190467" name="Rectangle 3"/>
          <p:cNvSpPr>
            <a:spLocks noGrp="1" noChangeArrowheads="1"/>
          </p:cNvSpPr>
          <p:nvPr>
            <p:ph idx="1"/>
          </p:nvPr>
        </p:nvSpPr>
        <p:spPr>
          <a:xfrm>
            <a:off x="1187624" y="1700808"/>
            <a:ext cx="7412558" cy="4114800"/>
          </a:xfrm>
        </p:spPr>
        <p:txBody>
          <a:bodyPr>
            <a:normAutofit/>
          </a:bodyPr>
          <a:lstStyle/>
          <a:p>
            <a:pPr marL="514350" indent="-514350">
              <a:buNone/>
            </a:pPr>
            <a:r>
              <a:rPr lang="en-US" altLang="zh-CN" dirty="0" smtClean="0">
                <a:latin typeface="+mn-ea"/>
              </a:rPr>
              <a:t>10.1 </a:t>
            </a:r>
            <a:r>
              <a:rPr lang="zh-CN" altLang="en-US" dirty="0" smtClean="0">
                <a:latin typeface="+mn-ea"/>
              </a:rPr>
              <a:t>引言</a:t>
            </a:r>
            <a:endParaRPr lang="en-US" altLang="zh-CN" dirty="0" smtClean="0">
              <a:latin typeface="+mn-ea"/>
            </a:endParaRPr>
          </a:p>
          <a:p>
            <a:pPr marL="514350" indent="-514350">
              <a:buNone/>
            </a:pPr>
            <a:r>
              <a:rPr lang="en-US" altLang="zh-CN" dirty="0" smtClean="0">
                <a:latin typeface="+mn-ea"/>
              </a:rPr>
              <a:t>10.2 </a:t>
            </a:r>
            <a:r>
              <a:rPr lang="zh-CN" altLang="en-US" dirty="0" smtClean="0">
                <a:latin typeface="+mn-ea"/>
              </a:rPr>
              <a:t>图像的频域变换</a:t>
            </a:r>
            <a:r>
              <a:rPr lang="en-US" altLang="zh-CN" dirty="0" smtClean="0">
                <a:latin typeface="+mn-ea"/>
              </a:rPr>
              <a:t>--Fourier</a:t>
            </a:r>
            <a:r>
              <a:rPr lang="zh-CN" altLang="en-US" dirty="0" smtClean="0">
                <a:latin typeface="+mn-ea"/>
              </a:rPr>
              <a:t>变换</a:t>
            </a:r>
          </a:p>
          <a:p>
            <a:pPr marL="914400" lvl="1" indent="-514350">
              <a:buNone/>
            </a:pPr>
            <a:r>
              <a:rPr lang="en-US" altLang="zh-CN" dirty="0" smtClean="0">
                <a:latin typeface="+mn-ea"/>
              </a:rPr>
              <a:t>10.2.1 </a:t>
            </a:r>
            <a:r>
              <a:rPr lang="zh-CN" altLang="en-US" dirty="0" smtClean="0">
                <a:latin typeface="+mn-ea"/>
              </a:rPr>
              <a:t>一维连续傅里叶变换</a:t>
            </a:r>
            <a:endParaRPr lang="en-US" altLang="zh-CN" dirty="0" smtClean="0">
              <a:latin typeface="+mn-ea"/>
            </a:endParaRPr>
          </a:p>
          <a:p>
            <a:pPr marL="914400" lvl="1" indent="-514350">
              <a:buNone/>
            </a:pPr>
            <a:r>
              <a:rPr lang="en-US" altLang="zh-CN" dirty="0" smtClean="0">
                <a:latin typeface="+mn-ea"/>
              </a:rPr>
              <a:t>10.2.2 </a:t>
            </a:r>
            <a:r>
              <a:rPr lang="zh-CN" altLang="en-US" dirty="0" smtClean="0">
                <a:latin typeface="+mn-ea"/>
              </a:rPr>
              <a:t>二维连续傅里叶变换</a:t>
            </a:r>
            <a:endParaRPr lang="en-US" altLang="zh-CN" dirty="0" smtClean="0">
              <a:latin typeface="+mn-ea"/>
            </a:endParaRPr>
          </a:p>
          <a:p>
            <a:pPr marL="914400" lvl="1" indent="-514350">
              <a:buNone/>
            </a:pPr>
            <a:r>
              <a:rPr lang="en-US" altLang="zh-CN" dirty="0" smtClean="0">
                <a:latin typeface="+mn-ea"/>
              </a:rPr>
              <a:t>10.2.3 </a:t>
            </a:r>
            <a:r>
              <a:rPr lang="zh-CN" altLang="en-US" dirty="0" smtClean="0">
                <a:latin typeface="+mn-ea"/>
              </a:rPr>
              <a:t>一维离散傅里叶变换</a:t>
            </a:r>
            <a:endParaRPr lang="en-US" altLang="zh-CN" dirty="0" smtClean="0">
              <a:latin typeface="+mn-ea"/>
            </a:endParaRPr>
          </a:p>
          <a:p>
            <a:pPr marL="914400" lvl="1" indent="-514350">
              <a:buNone/>
            </a:pPr>
            <a:r>
              <a:rPr lang="en-US" altLang="zh-CN" b="1" dirty="0" smtClean="0">
                <a:solidFill>
                  <a:srgbClr val="0000FF"/>
                </a:solidFill>
                <a:latin typeface="+mn-ea"/>
              </a:rPr>
              <a:t>10.2.4 </a:t>
            </a:r>
            <a:r>
              <a:rPr lang="zh-CN" altLang="en-US" b="1" dirty="0" smtClean="0">
                <a:solidFill>
                  <a:srgbClr val="0000FF"/>
                </a:solidFill>
                <a:latin typeface="+mn-ea"/>
              </a:rPr>
              <a:t>二维离散傅里叶变换</a:t>
            </a:r>
            <a:endParaRPr lang="en-US" altLang="zh-CN" b="1" dirty="0" smtClean="0">
              <a:solidFill>
                <a:srgbClr val="0000FF"/>
              </a:solidFill>
              <a:latin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 to="" calcmode="lin" valueType="num">
                                      <p:cBhvr>
                                        <p:cTn id="7" dur="1" fill="hold"/>
                                        <p:tgtEl>
                                          <p:spTgt spid="190467">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90467">
                                            <p:txEl>
                                              <p:pRg st="1" end="1"/>
                                            </p:txEl>
                                          </p:spTgt>
                                        </p:tgtEl>
                                        <p:attrNameLst>
                                          <p:attrName>style.visibility</p:attrName>
                                        </p:attrNameLst>
                                      </p:cBhvr>
                                      <p:to>
                                        <p:strVal val="visible"/>
                                      </p:to>
                                    </p:set>
                                    <p:anim to="" calcmode="lin" valueType="num">
                                      <p:cBhvr>
                                        <p:cTn id="12" dur="1" fill="hold"/>
                                        <p:tgtEl>
                                          <p:spTgt spid="190467">
                                            <p:txEl>
                                              <p:pRg st="1" end="1"/>
                                            </p:txEl>
                                          </p:spTgt>
                                        </p:tgtEl>
                                        <p:attrNameLst>
                                          <p:attrName/>
                                        </p:attrNameLst>
                                      </p:cBhvr>
                                    </p:anim>
                                  </p:childTnLst>
                                </p:cTn>
                              </p:par>
                              <p:par>
                                <p:cTn id="13" presetID="24" presetClass="entr" presetSubtype="0" fill="hold" grpId="0" nodeType="withEffect">
                                  <p:stCondLst>
                                    <p:cond delay="0"/>
                                  </p:stCondLst>
                                  <p:childTnLst>
                                    <p:set>
                                      <p:cBhvr>
                                        <p:cTn id="14" dur="1" fill="hold">
                                          <p:stCondLst>
                                            <p:cond delay="0"/>
                                          </p:stCondLst>
                                        </p:cTn>
                                        <p:tgtEl>
                                          <p:spTgt spid="190467">
                                            <p:txEl>
                                              <p:pRg st="2" end="2"/>
                                            </p:txEl>
                                          </p:spTgt>
                                        </p:tgtEl>
                                        <p:attrNameLst>
                                          <p:attrName>style.visibility</p:attrName>
                                        </p:attrNameLst>
                                      </p:cBhvr>
                                      <p:to>
                                        <p:strVal val="visible"/>
                                      </p:to>
                                    </p:set>
                                    <p:anim to="" calcmode="lin" valueType="num">
                                      <p:cBhvr>
                                        <p:cTn id="15" dur="1" fill="hold"/>
                                        <p:tgtEl>
                                          <p:spTgt spid="190467">
                                            <p:txEl>
                                              <p:pRg st="2" end="2"/>
                                            </p:txEl>
                                          </p:spTgt>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190467">
                                            <p:txEl>
                                              <p:pRg st="3" end="3"/>
                                            </p:txEl>
                                          </p:spTgt>
                                        </p:tgtEl>
                                        <p:attrNameLst>
                                          <p:attrName>style.visibility</p:attrName>
                                        </p:attrNameLst>
                                      </p:cBhvr>
                                      <p:to>
                                        <p:strVal val="visible"/>
                                      </p:to>
                                    </p:set>
                                    <p:anim to="" calcmode="lin" valueType="num">
                                      <p:cBhvr>
                                        <p:cTn id="18" dur="1" fill="hold"/>
                                        <p:tgtEl>
                                          <p:spTgt spid="190467">
                                            <p:txEl>
                                              <p:pRg st="3" end="3"/>
                                            </p:txEl>
                                          </p:spTgt>
                                        </p:tgtEl>
                                        <p:attrNameLst>
                                          <p:attrName/>
                                        </p:attrNameLst>
                                      </p:cBhvr>
                                    </p:anim>
                                  </p:childTnLst>
                                </p:cTn>
                              </p:par>
                              <p:par>
                                <p:cTn id="19" presetID="24" presetClass="entr" presetSubtype="0" fill="hold" grpId="0" nodeType="withEffect">
                                  <p:stCondLst>
                                    <p:cond delay="0"/>
                                  </p:stCondLst>
                                  <p:childTnLst>
                                    <p:set>
                                      <p:cBhvr>
                                        <p:cTn id="20" dur="1" fill="hold">
                                          <p:stCondLst>
                                            <p:cond delay="0"/>
                                          </p:stCondLst>
                                        </p:cTn>
                                        <p:tgtEl>
                                          <p:spTgt spid="190467">
                                            <p:txEl>
                                              <p:pRg st="4" end="4"/>
                                            </p:txEl>
                                          </p:spTgt>
                                        </p:tgtEl>
                                        <p:attrNameLst>
                                          <p:attrName>style.visibility</p:attrName>
                                        </p:attrNameLst>
                                      </p:cBhvr>
                                      <p:to>
                                        <p:strVal val="visible"/>
                                      </p:to>
                                    </p:set>
                                    <p:anim to="" calcmode="lin" valueType="num">
                                      <p:cBhvr>
                                        <p:cTn id="21" dur="1" fill="hold"/>
                                        <p:tgtEl>
                                          <p:spTgt spid="190467">
                                            <p:txEl>
                                              <p:pRg st="4" end="4"/>
                                            </p:txEl>
                                          </p:spTgt>
                                        </p:tgtEl>
                                        <p:attrNameLst>
                                          <p:attrName/>
                                        </p:attrNameLst>
                                      </p:cBhvr>
                                    </p:anim>
                                  </p:childTnLst>
                                </p:cTn>
                              </p:par>
                              <p:par>
                                <p:cTn id="22" presetID="24" presetClass="entr" presetSubtype="0" fill="hold" grpId="0" nodeType="withEffect">
                                  <p:stCondLst>
                                    <p:cond delay="0"/>
                                  </p:stCondLst>
                                  <p:childTnLst>
                                    <p:set>
                                      <p:cBhvr>
                                        <p:cTn id="23" dur="1" fill="hold">
                                          <p:stCondLst>
                                            <p:cond delay="0"/>
                                          </p:stCondLst>
                                        </p:cTn>
                                        <p:tgtEl>
                                          <p:spTgt spid="190467">
                                            <p:txEl>
                                              <p:pRg st="5" end="5"/>
                                            </p:txEl>
                                          </p:spTgt>
                                        </p:tgtEl>
                                        <p:attrNameLst>
                                          <p:attrName>style.visibility</p:attrName>
                                        </p:attrNameLst>
                                      </p:cBhvr>
                                      <p:to>
                                        <p:strVal val="visible"/>
                                      </p:to>
                                    </p:set>
                                    <p:anim to="" calcmode="lin" valueType="num">
                                      <p:cBhvr>
                                        <p:cTn id="24" dur="1" fill="hold"/>
                                        <p:tgtEl>
                                          <p:spTgt spid="190467">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4594" name="Text Box 2"/>
          <p:cNvSpPr txBox="1">
            <a:spLocks noChangeArrowheads="1"/>
          </p:cNvSpPr>
          <p:nvPr/>
        </p:nvSpPr>
        <p:spPr bwMode="auto">
          <a:xfrm>
            <a:off x="1583160" y="620688"/>
            <a:ext cx="6805264" cy="5386090"/>
          </a:xfrm>
          <a:prstGeom prst="rect">
            <a:avLst/>
          </a:prstGeom>
          <a:solidFill>
            <a:srgbClr val="FFFFFF"/>
          </a:solidFill>
          <a:ln w="25400">
            <a:noFill/>
            <a:miter lim="800000"/>
            <a:headEnd/>
            <a:tailEnd/>
          </a:ln>
          <a:effectLst/>
        </p:spPr>
        <p:txBody>
          <a:bodyPr wrap="square" lIns="378000" rIns="378000">
            <a:spAutoFit/>
          </a:bodyPr>
          <a:lstStyle/>
          <a:p>
            <a:pPr>
              <a:defRPr/>
            </a:pPr>
            <a:r>
              <a:rPr kumimoji="1" lang="zh-CN" altLang="en-US" sz="4400" dirty="0">
                <a:effectLst>
                  <a:outerShdw blurRad="38100" dist="38100" dir="2700000" algn="tl">
                    <a:srgbClr val="C0C0C0"/>
                  </a:outerShdw>
                </a:effectLst>
                <a:latin typeface="Times New Roman" pitchFamily="18" charset="0"/>
                <a:ea typeface="华文新魏" pitchFamily="2" charset="-122"/>
              </a:rPr>
              <a:t>   </a:t>
            </a:r>
            <a:r>
              <a:rPr kumimoji="1" lang="zh-CN" altLang="en-US" sz="4400" dirty="0" smtClean="0">
                <a:effectLst>
                  <a:outerShdw blurRad="38100" dist="38100" dir="2700000" algn="tl">
                    <a:srgbClr val="C0C0C0"/>
                  </a:outerShdw>
                </a:effectLst>
                <a:latin typeface="Times New Roman" pitchFamily="18" charset="0"/>
                <a:ea typeface="华文新魏" pitchFamily="2" charset="-122"/>
              </a:rPr>
              <a:t>      </a:t>
            </a:r>
            <a:r>
              <a:rPr kumimoji="1" lang="zh-CN" altLang="en-US" sz="4400" b="1" dirty="0" smtClean="0">
                <a:latin typeface="+mn-ea"/>
                <a:ea typeface="+mn-ea"/>
              </a:rPr>
              <a:t>基 </a:t>
            </a:r>
            <a:r>
              <a:rPr kumimoji="1" lang="en-US" altLang="zh-CN" sz="4400" b="1" dirty="0" smtClean="0">
                <a:latin typeface="+mn-ea"/>
                <a:ea typeface="+mn-ea"/>
              </a:rPr>
              <a:t>Base</a:t>
            </a:r>
          </a:p>
          <a:p>
            <a:pPr>
              <a:defRPr/>
            </a:pPr>
            <a:endParaRPr kumimoji="1" lang="en-US" altLang="zh-CN" sz="3200" b="1" dirty="0">
              <a:latin typeface="+mn-ea"/>
              <a:ea typeface="+mn-ea"/>
            </a:endParaRPr>
          </a:p>
          <a:p>
            <a:pPr>
              <a:defRPr/>
            </a:pPr>
            <a:r>
              <a:rPr kumimoji="1" lang="zh-CN" altLang="en-US" sz="3200" dirty="0">
                <a:latin typeface="+mn-ea"/>
                <a:ea typeface="+mn-ea"/>
              </a:rPr>
              <a:t>砖				十进制</a:t>
            </a:r>
          </a:p>
          <a:p>
            <a:pPr>
              <a:defRPr/>
            </a:pPr>
            <a:r>
              <a:rPr kumimoji="1" lang="zh-CN" altLang="en-US" sz="3200" dirty="0">
                <a:latin typeface="+mn-ea"/>
                <a:ea typeface="+mn-ea"/>
              </a:rPr>
              <a:t>分子				对数的底</a:t>
            </a:r>
          </a:p>
          <a:p>
            <a:pPr>
              <a:defRPr/>
            </a:pPr>
            <a:r>
              <a:rPr kumimoji="1" lang="zh-CN" altLang="en-US" sz="3200" dirty="0">
                <a:latin typeface="+mn-ea"/>
                <a:ea typeface="+mn-ea"/>
              </a:rPr>
              <a:t>原子				指数的底</a:t>
            </a:r>
          </a:p>
          <a:p>
            <a:pPr>
              <a:defRPr/>
            </a:pPr>
            <a:r>
              <a:rPr kumimoji="1" lang="zh-CN" altLang="en-US" sz="3200" dirty="0">
                <a:latin typeface="+mn-ea"/>
                <a:ea typeface="+mn-ea"/>
              </a:rPr>
              <a:t>元素				时钟</a:t>
            </a:r>
          </a:p>
          <a:p>
            <a:pPr>
              <a:defRPr/>
            </a:pPr>
            <a:r>
              <a:rPr kumimoji="1" lang="zh-CN" altLang="en-US" sz="3200" dirty="0">
                <a:latin typeface="+mn-ea"/>
                <a:ea typeface="+mn-ea"/>
              </a:rPr>
              <a:t>细胞				年月日</a:t>
            </a:r>
          </a:p>
          <a:p>
            <a:pPr>
              <a:defRPr/>
            </a:pPr>
            <a:r>
              <a:rPr kumimoji="1" lang="zh-CN" altLang="en-US" sz="3200" dirty="0">
                <a:latin typeface="+mn-ea"/>
                <a:ea typeface="+mn-ea"/>
              </a:rPr>
              <a:t>碱基				单位</a:t>
            </a:r>
          </a:p>
          <a:p>
            <a:pPr>
              <a:defRPr/>
            </a:pPr>
            <a:r>
              <a:rPr kumimoji="1" lang="zh-CN" altLang="en-US" sz="3200" dirty="0">
                <a:latin typeface="+mn-ea"/>
                <a:ea typeface="+mn-ea"/>
              </a:rPr>
              <a:t>字母				算盘珠</a:t>
            </a:r>
          </a:p>
          <a:p>
            <a:pPr>
              <a:defRPr/>
            </a:pPr>
            <a:r>
              <a:rPr kumimoji="1" lang="zh-CN" altLang="en-US" sz="3200" dirty="0">
                <a:latin typeface="+mn-ea"/>
                <a:ea typeface="+mn-ea"/>
              </a:rPr>
              <a:t>交响乐乐器		美罗城玻璃</a:t>
            </a:r>
          </a:p>
        </p:txBody>
      </p:sp>
      <p:pic>
        <p:nvPicPr>
          <p:cNvPr id="40963" name="Picture 3" descr="10647897"/>
          <p:cNvPicPr>
            <a:picLocks noChangeAspect="1" noChangeArrowheads="1"/>
          </p:cNvPicPr>
          <p:nvPr/>
        </p:nvPicPr>
        <p:blipFill>
          <a:blip r:embed="rId3" cstate="print"/>
          <a:srcRect/>
          <a:stretch>
            <a:fillRect/>
          </a:stretch>
        </p:blipFill>
        <p:spPr bwMode="auto">
          <a:xfrm>
            <a:off x="3167336" y="2060848"/>
            <a:ext cx="2166938" cy="1379537"/>
          </a:xfrm>
          <a:prstGeom prst="rect">
            <a:avLst/>
          </a:prstGeom>
          <a:noFill/>
          <a:ln w="9525">
            <a:noFill/>
            <a:miter lim="800000"/>
            <a:headEnd/>
            <a:tailEnd/>
          </a:ln>
        </p:spPr>
      </p:pic>
      <p:pic>
        <p:nvPicPr>
          <p:cNvPr id="40964" name="Picture 4" descr="10303"/>
          <p:cNvPicPr>
            <a:picLocks noChangeAspect="1" noChangeArrowheads="1"/>
          </p:cNvPicPr>
          <p:nvPr/>
        </p:nvPicPr>
        <p:blipFill>
          <a:blip r:embed="rId4" cstate="print"/>
          <a:srcRect/>
          <a:stretch>
            <a:fillRect/>
          </a:stretch>
        </p:blipFill>
        <p:spPr bwMode="auto">
          <a:xfrm>
            <a:off x="3167336" y="3501008"/>
            <a:ext cx="2057400" cy="18002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6" name="Rectangle 5"/>
          <p:cNvSpPr>
            <a:spLocks noGrp="1" noChangeArrowheads="1"/>
          </p:cNvSpPr>
          <p:nvPr>
            <p:ph type="ctrTitle"/>
          </p:nvPr>
        </p:nvSpPr>
        <p:spPr>
          <a:xfrm>
            <a:off x="900113" y="0"/>
            <a:ext cx="7772400" cy="1470025"/>
          </a:xfrm>
        </p:spPr>
        <p:txBody>
          <a:bodyPr>
            <a:normAutofit/>
          </a:bodyPr>
          <a:lstStyle/>
          <a:p>
            <a:r>
              <a:rPr lang="zh-CN" altLang="en-US" b="1" dirty="0" smtClean="0">
                <a:latin typeface="Times New Roman" pitchFamily="18" charset="0"/>
                <a:cs typeface="Times New Roman" pitchFamily="18" charset="0"/>
              </a:rPr>
              <a:t>二维离散傅里叶变换</a:t>
            </a:r>
            <a:endParaRPr lang="en-US" altLang="zh-CN" b="1" dirty="0" smtClean="0">
              <a:latin typeface="Times New Roman" pitchFamily="18" charset="0"/>
              <a:cs typeface="Times New Roman" pitchFamily="18" charset="0"/>
            </a:endParaRPr>
          </a:p>
        </p:txBody>
      </p:sp>
      <p:sp>
        <p:nvSpPr>
          <p:cNvPr id="400386" name="Rectangle 2"/>
          <p:cNvSpPr>
            <a:spLocks noGrp="1" noChangeArrowheads="1"/>
          </p:cNvSpPr>
          <p:nvPr>
            <p:ph type="subTitle" idx="1"/>
          </p:nvPr>
        </p:nvSpPr>
        <p:spPr>
          <a:xfrm>
            <a:off x="0" y="1285860"/>
            <a:ext cx="9144000" cy="6192837"/>
          </a:xfrm>
        </p:spPr>
        <p:txBody>
          <a:bodyPr rtlCol="0">
            <a:normAutofit/>
          </a:bodyPr>
          <a:lstStyle/>
          <a:p>
            <a:pPr marL="665163" indent="-379413" fontAlgn="auto">
              <a:spcAft>
                <a:spcPts val="0"/>
              </a:spcAft>
              <a:buFontTx/>
              <a:buNone/>
              <a:defRPr/>
            </a:pPr>
            <a:r>
              <a:rPr lang="zh-CN" altLang="en-US" dirty="0" smtClean="0">
                <a:solidFill>
                  <a:schemeClr val="tx1"/>
                </a:solidFill>
                <a:latin typeface="Times New Roman" pitchFamily="18" charset="0"/>
                <a:cs typeface="Times New Roman" pitchFamily="18" charset="0"/>
              </a:rPr>
              <a:t>对</a:t>
            </a:r>
            <a:r>
              <a:rPr lang="en-US" altLang="zh-CN" dirty="0" smtClean="0">
                <a:solidFill>
                  <a:schemeClr val="tx1"/>
                </a:solidFill>
                <a:latin typeface="Times New Roman" pitchFamily="18" charset="0"/>
                <a:cs typeface="Times New Roman" pitchFamily="18" charset="0"/>
              </a:rPr>
              <a:t>M</a:t>
            </a:r>
            <a:r>
              <a:rPr lang="zh-CN" altLang="en-US" dirty="0" smtClean="0">
                <a:solidFill>
                  <a:schemeClr val="tx1"/>
                </a:solidFill>
                <a:latin typeface="Times New Roman" pitchFamily="18" charset="0"/>
                <a:cs typeface="Times New Roman" pitchFamily="18" charset="0"/>
              </a:rPr>
              <a:t>行</a:t>
            </a:r>
            <a:r>
              <a:rPr lang="en-US" altLang="zh-CN" dirty="0" smtClean="0">
                <a:solidFill>
                  <a:schemeClr val="tx1"/>
                </a:solidFill>
                <a:latin typeface="Times New Roman" pitchFamily="18" charset="0"/>
                <a:cs typeface="Times New Roman" pitchFamily="18" charset="0"/>
              </a:rPr>
              <a:t>N</a:t>
            </a:r>
            <a:r>
              <a:rPr lang="zh-CN" altLang="en-US" dirty="0" smtClean="0">
                <a:solidFill>
                  <a:schemeClr val="tx1"/>
                </a:solidFill>
                <a:latin typeface="Times New Roman" pitchFamily="18" charset="0"/>
                <a:cs typeface="Times New Roman" pitchFamily="18" charset="0"/>
              </a:rPr>
              <a:t>列二维离散图像</a:t>
            </a:r>
            <a:r>
              <a:rPr lang="en-US" altLang="zh-CN" i="1" dirty="0" smtClean="0">
                <a:solidFill>
                  <a:schemeClr val="tx1"/>
                </a:solidFill>
                <a:latin typeface="Times New Roman" pitchFamily="18" charset="0"/>
                <a:cs typeface="Times New Roman" pitchFamily="18" charset="0"/>
              </a:rPr>
              <a:t>f(</a:t>
            </a:r>
            <a:r>
              <a:rPr lang="en-US" altLang="zh-CN" i="1" dirty="0" err="1" smtClean="0">
                <a:solidFill>
                  <a:schemeClr val="tx1"/>
                </a:solidFill>
                <a:latin typeface="Times New Roman" pitchFamily="18" charset="0"/>
                <a:cs typeface="Times New Roman" pitchFamily="18" charset="0"/>
              </a:rPr>
              <a:t>x,y</a:t>
            </a:r>
            <a:r>
              <a:rPr lang="en-US" altLang="zh-CN" i="1" dirty="0" smtClean="0">
                <a:solidFill>
                  <a:schemeClr val="tx1"/>
                </a:solidFill>
                <a:latin typeface="Times New Roman" pitchFamily="18" charset="0"/>
                <a:cs typeface="Times New Roman" pitchFamily="18" charset="0"/>
              </a:rPr>
              <a:t>)</a:t>
            </a:r>
            <a:r>
              <a:rPr lang="zh-CN" altLang="en-US" dirty="0" smtClean="0">
                <a:solidFill>
                  <a:schemeClr val="tx1"/>
                </a:solidFill>
                <a:latin typeface="Times New Roman" pitchFamily="18" charset="0"/>
                <a:cs typeface="Times New Roman" pitchFamily="18" charset="0"/>
              </a:rPr>
              <a:t>的傅里叶变换对为</a:t>
            </a:r>
            <a:r>
              <a:rPr lang="en-US" altLang="zh-CN" dirty="0" smtClean="0">
                <a:solidFill>
                  <a:schemeClr val="tx1"/>
                </a:solidFill>
                <a:latin typeface="Times New Roman" pitchFamily="18" charset="0"/>
                <a:cs typeface="Times New Roman" pitchFamily="18" charset="0"/>
              </a:rPr>
              <a:t>: </a:t>
            </a:r>
          </a:p>
        </p:txBody>
      </p:sp>
      <p:sp>
        <p:nvSpPr>
          <p:cNvPr id="10248" name="Rectangle 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10249" name="Rectangle 4"/>
          <p:cNvSpPr>
            <a:spLocks noChangeArrowheads="1"/>
          </p:cNvSpPr>
          <p:nvPr/>
        </p:nvSpPr>
        <p:spPr bwMode="auto">
          <a:xfrm>
            <a:off x="0" y="3020497"/>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0242" name="Object 6"/>
          <p:cNvGraphicFramePr>
            <a:graphicFrameLocks noChangeAspect="1"/>
          </p:cNvGraphicFramePr>
          <p:nvPr>
            <p:extLst>
              <p:ext uri="{D42A27DB-BD31-4B8C-83A1-F6EECF244321}">
                <p14:modId xmlns:p14="http://schemas.microsoft.com/office/powerpoint/2010/main" val="2092082325"/>
              </p:ext>
            </p:extLst>
          </p:nvPr>
        </p:nvGraphicFramePr>
        <p:xfrm>
          <a:off x="1314465" y="2267111"/>
          <a:ext cx="5360987" cy="1293812"/>
        </p:xfrm>
        <a:graphic>
          <a:graphicData uri="http://schemas.openxmlformats.org/presentationml/2006/ole">
            <mc:AlternateContent xmlns:mc="http://schemas.openxmlformats.org/markup-compatibility/2006">
              <mc:Choice xmlns:v="urn:schemas-microsoft-com:vml" Requires="v">
                <p:oleObj spid="_x0000_s10390" name="方程式" r:id="rId4" imgW="65837117" imgH="15849917" progId="Equation.3">
                  <p:embed/>
                </p:oleObj>
              </mc:Choice>
              <mc:Fallback>
                <p:oleObj name="方程式" r:id="rId4" imgW="65837117" imgH="15849917"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465" y="2267111"/>
                        <a:ext cx="5360987" cy="1293812"/>
                      </a:xfrm>
                      <a:prstGeom prst="rect">
                        <a:avLst/>
                      </a:prstGeom>
                      <a:solidFill>
                        <a:srgbClr val="FFFF00"/>
                      </a:solidFill>
                      <a:ln>
                        <a:noFill/>
                      </a:ln>
                      <a:effectLst/>
                      <a:extLst/>
                    </p:spPr>
                  </p:pic>
                </p:oleObj>
              </mc:Fallback>
            </mc:AlternateContent>
          </a:graphicData>
        </a:graphic>
      </p:graphicFrame>
      <p:graphicFrame>
        <p:nvGraphicFramePr>
          <p:cNvPr id="10243" name="Object 7"/>
          <p:cNvGraphicFramePr>
            <a:graphicFrameLocks noChangeAspect="1"/>
          </p:cNvGraphicFramePr>
          <p:nvPr>
            <p:extLst>
              <p:ext uri="{D42A27DB-BD31-4B8C-83A1-F6EECF244321}">
                <p14:modId xmlns:p14="http://schemas.microsoft.com/office/powerpoint/2010/main" val="2457579219"/>
              </p:ext>
            </p:extLst>
          </p:nvPr>
        </p:nvGraphicFramePr>
        <p:xfrm>
          <a:off x="1344398" y="3828248"/>
          <a:ext cx="5400675" cy="1292225"/>
        </p:xfrm>
        <a:graphic>
          <a:graphicData uri="http://schemas.openxmlformats.org/presentationml/2006/ole">
            <mc:AlternateContent xmlns:mc="http://schemas.openxmlformats.org/markup-compatibility/2006">
              <mc:Choice xmlns:v="urn:schemas-microsoft-com:vml" Requires="v">
                <p:oleObj spid="_x0000_s10391" name="方程式" r:id="rId6" imgW="57302717" imgH="15849917" progId="Equation.3">
                  <p:embed/>
                </p:oleObj>
              </mc:Choice>
              <mc:Fallback>
                <p:oleObj name="方程式" r:id="rId6" imgW="57302717" imgH="15849917"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4398" y="3828248"/>
                        <a:ext cx="5400675" cy="1292225"/>
                      </a:xfrm>
                      <a:prstGeom prst="rect">
                        <a:avLst/>
                      </a:prstGeom>
                      <a:solidFill>
                        <a:srgbClr val="FFFF00"/>
                      </a:solidFill>
                      <a:ln>
                        <a:noFill/>
                      </a:ln>
                      <a:effectLst/>
                      <a:extLst/>
                    </p:spPr>
                  </p:pic>
                </p:oleObj>
              </mc:Fallback>
            </mc:AlternateContent>
          </a:graphicData>
        </a:graphic>
      </p:graphicFrame>
      <p:sp>
        <p:nvSpPr>
          <p:cNvPr id="13" name="TextBox 12"/>
          <p:cNvSpPr txBox="1"/>
          <p:nvPr/>
        </p:nvSpPr>
        <p:spPr>
          <a:xfrm>
            <a:off x="1214414" y="5357826"/>
            <a:ext cx="6552728" cy="523220"/>
          </a:xfrm>
          <a:prstGeom prst="rect">
            <a:avLst/>
          </a:prstGeom>
          <a:noFill/>
        </p:spPr>
        <p:txBody>
          <a:bodyPr wrap="square" rtlCol="0">
            <a:spAutoFit/>
          </a:bodyPr>
          <a:lstStyle/>
          <a:p>
            <a:r>
              <a:rPr lang="zh-CN" altLang="en-US" sz="2800" b="1" dirty="0" smtClean="0">
                <a:solidFill>
                  <a:srgbClr val="0000FF"/>
                </a:solidFill>
                <a:latin typeface="Times New Roman" pitchFamily="18" charset="0"/>
                <a:cs typeface="Times New Roman" pitchFamily="18" charset="0"/>
              </a:rPr>
              <a:t>变换系数移至反变换亦可。</a:t>
            </a:r>
            <a:endParaRPr lang="zh-CN" altLang="en-US" sz="2800" b="1" dirty="0">
              <a:solidFill>
                <a:srgbClr val="0000FF"/>
              </a:solidFill>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物理意义</a:t>
            </a:r>
            <a:endParaRPr lang="zh-CN" altLang="en-US" b="1" dirty="0"/>
          </a:p>
        </p:txBody>
      </p:sp>
      <p:graphicFrame>
        <p:nvGraphicFramePr>
          <p:cNvPr id="265218" name="Object 3"/>
          <p:cNvGraphicFramePr>
            <a:graphicFrameLocks noGrp="1" noChangeAspect="1"/>
          </p:cNvGraphicFramePr>
          <p:nvPr>
            <p:ph idx="1"/>
            <p:extLst>
              <p:ext uri="{D42A27DB-BD31-4B8C-83A1-F6EECF244321}">
                <p14:modId xmlns:p14="http://schemas.microsoft.com/office/powerpoint/2010/main" val="3166595896"/>
              </p:ext>
            </p:extLst>
          </p:nvPr>
        </p:nvGraphicFramePr>
        <p:xfrm>
          <a:off x="179388" y="2895600"/>
          <a:ext cx="6119812" cy="612775"/>
        </p:xfrm>
        <a:graphic>
          <a:graphicData uri="http://schemas.openxmlformats.org/presentationml/2006/ole">
            <mc:AlternateContent xmlns:mc="http://schemas.openxmlformats.org/markup-compatibility/2006">
              <mc:Choice xmlns:v="urn:schemas-microsoft-com:vml" Requires="v">
                <p:oleObj spid="_x0000_s265579" name="Equation" r:id="rId4" imgW="4317840" imgH="431640" progId="Equation.DSMT4">
                  <p:embed/>
                </p:oleObj>
              </mc:Choice>
              <mc:Fallback>
                <p:oleObj name="Equation" r:id="rId4" imgW="4317840" imgH="431640" progId="Equation.DSMT4">
                  <p:embed/>
                  <p:pic>
                    <p:nvPicPr>
                      <p:cNvPr id="0" name="Object 3"/>
                      <p:cNvPicPr>
                        <a:picLocks noChangeAspect="1" noChangeArrowheads="1"/>
                      </p:cNvPicPr>
                      <p:nvPr/>
                    </p:nvPicPr>
                    <p:blipFill>
                      <a:blip r:embed="rId5"/>
                      <a:srcRect/>
                      <a:stretch>
                        <a:fillRect/>
                      </a:stretch>
                    </p:blipFill>
                    <p:spPr bwMode="auto">
                      <a:xfrm>
                        <a:off x="179388" y="2895600"/>
                        <a:ext cx="6119812" cy="612775"/>
                      </a:xfrm>
                      <a:prstGeom prst="rect">
                        <a:avLst/>
                      </a:prstGeom>
                      <a:solidFill>
                        <a:srgbClr val="FFFF00"/>
                      </a:solidFill>
                      <a:ln>
                        <a:noFill/>
                      </a:ln>
                      <a:effectLst/>
                    </p:spPr>
                  </p:pic>
                </p:oleObj>
              </mc:Fallback>
            </mc:AlternateContent>
          </a:graphicData>
        </a:graphic>
      </p:graphicFrame>
      <p:graphicFrame>
        <p:nvGraphicFramePr>
          <p:cNvPr id="265219" name="Object 6"/>
          <p:cNvGraphicFramePr>
            <a:graphicFrameLocks noChangeAspect="1"/>
          </p:cNvGraphicFramePr>
          <p:nvPr>
            <p:extLst>
              <p:ext uri="{D42A27DB-BD31-4B8C-83A1-F6EECF244321}">
                <p14:modId xmlns:p14="http://schemas.microsoft.com/office/powerpoint/2010/main" val="4059682825"/>
              </p:ext>
            </p:extLst>
          </p:nvPr>
        </p:nvGraphicFramePr>
        <p:xfrm>
          <a:off x="144514" y="1398204"/>
          <a:ext cx="5360987" cy="1293812"/>
        </p:xfrm>
        <a:graphic>
          <a:graphicData uri="http://schemas.openxmlformats.org/presentationml/2006/ole">
            <mc:AlternateContent xmlns:mc="http://schemas.openxmlformats.org/markup-compatibility/2006">
              <mc:Choice xmlns:v="urn:schemas-microsoft-com:vml" Requires="v">
                <p:oleObj spid="_x0000_s265580" name="方程式" r:id="rId6" imgW="65837117" imgH="15849917" progId="Equation.3">
                  <p:embed/>
                </p:oleObj>
              </mc:Choice>
              <mc:Fallback>
                <p:oleObj name="方程式" r:id="rId6" imgW="65837117" imgH="15849917"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514" y="1398204"/>
                        <a:ext cx="5360987" cy="1293812"/>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5220" name="Object 8"/>
          <p:cNvGraphicFramePr>
            <a:graphicFrameLocks noChangeAspect="1"/>
          </p:cNvGraphicFramePr>
          <p:nvPr>
            <p:extLst>
              <p:ext uri="{D42A27DB-BD31-4B8C-83A1-F6EECF244321}">
                <p14:modId xmlns:p14="http://schemas.microsoft.com/office/powerpoint/2010/main" val="3702659935"/>
              </p:ext>
            </p:extLst>
          </p:nvPr>
        </p:nvGraphicFramePr>
        <p:xfrm>
          <a:off x="5975425" y="737452"/>
          <a:ext cx="2828925" cy="530225"/>
        </p:xfrm>
        <a:graphic>
          <a:graphicData uri="http://schemas.openxmlformats.org/presentationml/2006/ole">
            <mc:AlternateContent xmlns:mc="http://schemas.openxmlformats.org/markup-compatibility/2006">
              <mc:Choice xmlns:v="urn:schemas-microsoft-com:vml" Requires="v">
                <p:oleObj spid="_x0000_s265581" name="方程式" r:id="rId8" imgW="29261117" imgH="5486717" progId="Equation.3">
                  <p:embed/>
                </p:oleObj>
              </mc:Choice>
              <mc:Fallback>
                <p:oleObj name="方程式" r:id="rId8" imgW="29261117" imgH="5486717"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5425" y="737452"/>
                        <a:ext cx="2828925" cy="530225"/>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5221" name="Object 7"/>
          <p:cNvGraphicFramePr>
            <a:graphicFrameLocks noChangeAspect="1"/>
          </p:cNvGraphicFramePr>
          <p:nvPr>
            <p:extLst>
              <p:ext uri="{D42A27DB-BD31-4B8C-83A1-F6EECF244321}">
                <p14:modId xmlns:p14="http://schemas.microsoft.com/office/powerpoint/2010/main" val="3513968783"/>
              </p:ext>
            </p:extLst>
          </p:nvPr>
        </p:nvGraphicFramePr>
        <p:xfrm>
          <a:off x="250553" y="4741864"/>
          <a:ext cx="6250273" cy="892520"/>
        </p:xfrm>
        <a:graphic>
          <a:graphicData uri="http://schemas.openxmlformats.org/presentationml/2006/ole">
            <mc:AlternateContent xmlns:mc="http://schemas.openxmlformats.org/markup-compatibility/2006">
              <mc:Choice xmlns:v="urn:schemas-microsoft-com:vml" Requires="v">
                <p:oleObj spid="_x0000_s265582" name="公式" r:id="rId10" imgW="4012920" imgH="660240" progId="Equation.3">
                  <p:embed/>
                </p:oleObj>
              </mc:Choice>
              <mc:Fallback>
                <p:oleObj name="公式" r:id="rId10" imgW="4012920" imgH="660240" progId="Equation.3">
                  <p:embed/>
                  <p:pic>
                    <p:nvPicPr>
                      <p:cNvPr id="0" name="Object 7"/>
                      <p:cNvPicPr>
                        <a:picLocks noChangeAspect="1" noChangeArrowheads="1"/>
                      </p:cNvPicPr>
                      <p:nvPr/>
                    </p:nvPicPr>
                    <p:blipFill>
                      <a:blip r:embed="rId11"/>
                      <a:srcRect/>
                      <a:stretch>
                        <a:fillRect/>
                      </a:stretch>
                    </p:blipFill>
                    <p:spPr bwMode="auto">
                      <a:xfrm>
                        <a:off x="250553" y="4741864"/>
                        <a:ext cx="6250273" cy="892520"/>
                      </a:xfrm>
                      <a:prstGeom prst="rect">
                        <a:avLst/>
                      </a:prstGeom>
                      <a:solidFill>
                        <a:srgbClr val="FFFF00"/>
                      </a:solidFill>
                      <a:ln>
                        <a:noFill/>
                      </a:ln>
                      <a:effectLst/>
                    </p:spPr>
                  </p:pic>
                </p:oleObj>
              </mc:Fallback>
            </mc:AlternateContent>
          </a:graphicData>
        </a:graphic>
      </p:graphicFrame>
      <p:sp>
        <p:nvSpPr>
          <p:cNvPr id="9" name="矩形 8"/>
          <p:cNvSpPr/>
          <p:nvPr/>
        </p:nvSpPr>
        <p:spPr>
          <a:xfrm>
            <a:off x="179512" y="6046154"/>
            <a:ext cx="5942652" cy="523220"/>
          </a:xfrm>
          <a:prstGeom prst="rect">
            <a:avLst/>
          </a:prstGeom>
        </p:spPr>
        <p:txBody>
          <a:bodyPr wrap="none">
            <a:spAutoFit/>
          </a:bodyPr>
          <a:lstStyle/>
          <a:p>
            <a:r>
              <a:rPr lang="zh-CN" altLang="en-US" sz="2800" dirty="0" smtClean="0">
                <a:latin typeface="Times New Roman" pitchFamily="18" charset="0"/>
                <a:cs typeface="Times New Roman" pitchFamily="18" charset="0"/>
              </a:rPr>
              <a:t>可以得出</a:t>
            </a:r>
            <a:r>
              <a:rPr lang="zh-CN" altLang="en-US" sz="2800" b="1" dirty="0" smtClean="0">
                <a:latin typeface="Times New Roman" pitchFamily="18" charset="0"/>
                <a:cs typeface="Times New Roman" pitchFamily="18" charset="0"/>
                <a:hlinkClick r:id="" action="ppaction://noaction"/>
              </a:rPr>
              <a:t>信号在各个频率点</a:t>
            </a:r>
            <a:r>
              <a:rPr lang="zh-CN" altLang="en-US" sz="2800" dirty="0" smtClean="0">
                <a:latin typeface="Times New Roman" pitchFamily="18" charset="0"/>
                <a:cs typeface="Times New Roman" pitchFamily="18" charset="0"/>
              </a:rPr>
              <a:t>上的强度</a:t>
            </a:r>
            <a:endParaRPr lang="zh-CN" altLang="en-US" sz="2800" dirty="0">
              <a:latin typeface="Times New Roman" pitchFamily="18" charset="0"/>
              <a:cs typeface="Times New Roman" pitchFamily="18" charset="0"/>
            </a:endParaRPr>
          </a:p>
        </p:txBody>
      </p:sp>
      <p:pic>
        <p:nvPicPr>
          <p:cNvPr id="11" name="Picture 10"/>
          <p:cNvPicPr>
            <a:picLocks noChangeAspect="1" noChangeArrowheads="1"/>
          </p:cNvPicPr>
          <p:nvPr/>
        </p:nvPicPr>
        <p:blipFill>
          <a:blip r:embed="rId12" cstate="print"/>
          <a:srcRect/>
          <a:stretch>
            <a:fillRect/>
          </a:stretch>
        </p:blipFill>
        <p:spPr bwMode="auto">
          <a:xfrm>
            <a:off x="6500826" y="1844824"/>
            <a:ext cx="4607049" cy="4133662"/>
          </a:xfrm>
          <a:prstGeom prst="rect">
            <a:avLst/>
          </a:prstGeom>
          <a:noFill/>
          <a:ln w="12700">
            <a:noFill/>
            <a:miter lim="800000"/>
            <a:headEnd type="none" w="sm" len="sm"/>
            <a:tailEnd type="none" w="sm" len="lg"/>
          </a:ln>
        </p:spPr>
      </p:pic>
      <p:pic>
        <p:nvPicPr>
          <p:cNvPr id="12" name="Picture 9" descr="鸡蛋包装盒打造的另类艺术品">
            <a:hlinkClick r:id="rId13"/>
          </p:cNvPr>
          <p:cNvPicPr>
            <a:picLocks noChangeAspect="1" noChangeArrowheads="1"/>
          </p:cNvPicPr>
          <p:nvPr/>
        </p:nvPicPr>
        <p:blipFill>
          <a:blip r:embed="rId14" cstate="print"/>
          <a:srcRect/>
          <a:stretch>
            <a:fillRect/>
          </a:stretch>
        </p:blipFill>
        <p:spPr bwMode="auto">
          <a:xfrm>
            <a:off x="6435877" y="4340247"/>
            <a:ext cx="2708123" cy="2517753"/>
          </a:xfrm>
          <a:prstGeom prst="rect">
            <a:avLst/>
          </a:prstGeom>
          <a:noFill/>
          <a:ln w="9525">
            <a:noFill/>
            <a:miter lim="800000"/>
            <a:headEnd/>
            <a:tailEnd/>
          </a:ln>
        </p:spPr>
      </p:pic>
      <p:graphicFrame>
        <p:nvGraphicFramePr>
          <p:cNvPr id="13" name="Object 7"/>
          <p:cNvGraphicFramePr>
            <a:graphicFrameLocks noChangeAspect="1"/>
          </p:cNvGraphicFramePr>
          <p:nvPr>
            <p:extLst>
              <p:ext uri="{D42A27DB-BD31-4B8C-83A1-F6EECF244321}">
                <p14:modId xmlns:p14="http://schemas.microsoft.com/office/powerpoint/2010/main" val="3468825040"/>
              </p:ext>
            </p:extLst>
          </p:nvPr>
        </p:nvGraphicFramePr>
        <p:xfrm>
          <a:off x="250553" y="3671595"/>
          <a:ext cx="4128468" cy="988511"/>
        </p:xfrm>
        <a:graphic>
          <a:graphicData uri="http://schemas.openxmlformats.org/presentationml/2006/ole">
            <mc:AlternateContent xmlns:mc="http://schemas.openxmlformats.org/markup-compatibility/2006">
              <mc:Choice xmlns:v="urn:schemas-microsoft-com:vml" Requires="v">
                <p:oleObj spid="_x0000_s265583" name="公式" r:id="rId15" imgW="2387520" imgH="660240" progId="Equation.3">
                  <p:embed/>
                </p:oleObj>
              </mc:Choice>
              <mc:Fallback>
                <p:oleObj name="公式" r:id="rId15" imgW="2387520" imgH="660240" progId="Equation.3">
                  <p:embed/>
                  <p:pic>
                    <p:nvPicPr>
                      <p:cNvPr id="0" name=""/>
                      <p:cNvPicPr>
                        <a:picLocks noChangeAspect="1" noChangeArrowheads="1"/>
                      </p:cNvPicPr>
                      <p:nvPr/>
                    </p:nvPicPr>
                    <p:blipFill>
                      <a:blip r:embed="rId16"/>
                      <a:srcRect/>
                      <a:stretch>
                        <a:fillRect/>
                      </a:stretch>
                    </p:blipFill>
                    <p:spPr bwMode="auto">
                      <a:xfrm>
                        <a:off x="250553" y="3671595"/>
                        <a:ext cx="4128468" cy="988511"/>
                      </a:xfrm>
                      <a:prstGeom prst="rect">
                        <a:avLst/>
                      </a:prstGeom>
                      <a:solidFill>
                        <a:schemeClr val="bg1"/>
                      </a:solidFill>
                      <a:ln>
                        <a:noFill/>
                      </a:ln>
                      <a:effec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6"/>
          <p:cNvSpPr>
            <a:spLocks noGrp="1" noChangeArrowheads="1"/>
          </p:cNvSpPr>
          <p:nvPr>
            <p:ph type="sldNum" sz="quarter" idx="12"/>
          </p:nvPr>
        </p:nvSpPr>
        <p:spPr/>
        <p:txBody>
          <a:bodyPr/>
          <a:lstStyle/>
          <a:p>
            <a:pPr>
              <a:defRPr/>
            </a:pPr>
            <a:fld id="{3C1E6B42-E1C6-41F2-9AA0-7E5B19871ABE}" type="slidenum">
              <a:rPr lang="en-US" altLang="zh-CN"/>
              <a:pPr>
                <a:defRPr/>
              </a:pPr>
              <a:t>42</a:t>
            </a:fld>
            <a:endParaRPr lang="en-US" altLang="zh-CN"/>
          </a:p>
        </p:txBody>
      </p:sp>
      <p:sp>
        <p:nvSpPr>
          <p:cNvPr id="22531" name="Rectangle 100"/>
          <p:cNvSpPr>
            <a:spLocks noChangeArrowheads="1"/>
          </p:cNvSpPr>
          <p:nvPr/>
        </p:nvSpPr>
        <p:spPr bwMode="auto">
          <a:xfrm>
            <a:off x="2744788" y="0"/>
            <a:ext cx="4211637" cy="908050"/>
          </a:xfrm>
          <a:prstGeom prst="rect">
            <a:avLst/>
          </a:prstGeom>
          <a:noFill/>
          <a:ln w="9525">
            <a:noFill/>
            <a:miter lim="800000"/>
            <a:headEnd/>
            <a:tailEnd/>
          </a:ln>
        </p:spPr>
        <p:txBody>
          <a:bodyPr anchor="ctr"/>
          <a:lstStyle/>
          <a:p>
            <a:pPr algn="ctr" eaLnBrk="0" hangingPunct="0"/>
            <a:r>
              <a:rPr lang="zh-CN" altLang="en-US" sz="4400" b="1" dirty="0"/>
              <a:t>二维傅立叶变换</a:t>
            </a:r>
          </a:p>
        </p:txBody>
      </p:sp>
      <p:sp>
        <p:nvSpPr>
          <p:cNvPr id="22532" name="Text Box 102"/>
          <p:cNvSpPr txBox="1">
            <a:spLocks noChangeArrowheads="1"/>
          </p:cNvSpPr>
          <p:nvPr/>
        </p:nvSpPr>
        <p:spPr bwMode="auto">
          <a:xfrm>
            <a:off x="251520" y="980728"/>
            <a:ext cx="8640763" cy="2677656"/>
          </a:xfrm>
          <a:prstGeom prst="rect">
            <a:avLst/>
          </a:prstGeom>
          <a:noFill/>
          <a:ln w="9525">
            <a:noFill/>
            <a:miter lim="800000"/>
            <a:headEnd/>
            <a:tailEnd/>
          </a:ln>
          <a:effectLst/>
        </p:spPr>
        <p:txBody>
          <a:bodyPr wrap="square">
            <a:spAutoFit/>
          </a:bodyPr>
          <a:lstStyle/>
          <a:p>
            <a:pPr>
              <a:spcBef>
                <a:spcPct val="20000"/>
              </a:spcBef>
              <a:buClr>
                <a:schemeClr val="folHlink"/>
              </a:buClr>
              <a:buSzPct val="60000"/>
              <a:buFont typeface="Wingdings" pitchFamily="2" charset="2"/>
              <a:buNone/>
            </a:pPr>
            <a:r>
              <a:rPr lang="zh-CN" altLang="en-US" sz="2400" dirty="0"/>
              <a:t>        数字图像的二维离散傅里叶变换所得结果的频率成分的分布示意图如图所示。即变换结果的左上、右上、左下、右下</a:t>
            </a:r>
            <a:r>
              <a:rPr lang="zh-CN" altLang="en-US" sz="2400" b="1" dirty="0">
                <a:solidFill>
                  <a:srgbClr val="0000FF"/>
                </a:solidFill>
              </a:rPr>
              <a:t>四个角的周围对应于低频成分</a:t>
            </a:r>
            <a:r>
              <a:rPr lang="zh-CN" altLang="en-US" sz="2400" dirty="0"/>
              <a:t>，</a:t>
            </a:r>
            <a:r>
              <a:rPr lang="zh-CN" altLang="en-US" sz="2400" b="1" dirty="0">
                <a:solidFill>
                  <a:srgbClr val="0000FF"/>
                </a:solidFill>
              </a:rPr>
              <a:t>中央部位对应于高频成分</a:t>
            </a:r>
            <a:r>
              <a:rPr lang="zh-CN" altLang="en-US" sz="2400" dirty="0"/>
              <a:t>。</a:t>
            </a:r>
            <a:r>
              <a:rPr lang="zh-CN" altLang="en-US" sz="2400" b="1" dirty="0">
                <a:solidFill>
                  <a:srgbClr val="0000FF"/>
                </a:solidFill>
              </a:rPr>
              <a:t>为使直流成分出现在</a:t>
            </a:r>
            <a:r>
              <a:rPr lang="zh-CN" altLang="en-US" sz="2400" dirty="0"/>
              <a:t>变换结果数组的</a:t>
            </a:r>
            <a:r>
              <a:rPr lang="zh-CN" altLang="en-US" sz="2400" b="1" dirty="0">
                <a:solidFill>
                  <a:srgbClr val="0000FF"/>
                </a:solidFill>
              </a:rPr>
              <a:t>中央</a:t>
            </a:r>
            <a:r>
              <a:rPr lang="zh-CN" altLang="en-US" sz="2400" dirty="0"/>
              <a:t>，可采用图示的</a:t>
            </a:r>
            <a:r>
              <a:rPr lang="zh-CN" altLang="en-US" sz="2400" b="1" dirty="0">
                <a:solidFill>
                  <a:srgbClr val="0000FF"/>
                </a:solidFill>
              </a:rPr>
              <a:t>换位方法</a:t>
            </a:r>
            <a:r>
              <a:rPr lang="zh-CN" altLang="en-US" sz="2400" dirty="0"/>
              <a:t>。但应注意，当换位后的数组再进行反变换时，得不到原图。也就是说，在进行反变换时，必须使用四角代表低频成分的变换结果，使画面中央对应高频部分。</a:t>
            </a:r>
          </a:p>
        </p:txBody>
      </p:sp>
      <p:sp>
        <p:nvSpPr>
          <p:cNvPr id="598019" name="Text Box 3"/>
          <p:cNvSpPr txBox="1">
            <a:spLocks noChangeArrowheads="1"/>
          </p:cNvSpPr>
          <p:nvPr/>
        </p:nvSpPr>
        <p:spPr bwMode="auto">
          <a:xfrm>
            <a:off x="3144838" y="6237089"/>
            <a:ext cx="900112" cy="482600"/>
          </a:xfrm>
          <a:prstGeom prst="rect">
            <a:avLst/>
          </a:prstGeom>
          <a:noFill/>
          <a:ln w="12700" cap="sq">
            <a:noFill/>
            <a:miter lim="800000"/>
            <a:headEnd/>
            <a:tailEnd/>
          </a:ln>
          <a:effectLst/>
        </p:spPr>
        <p:txBody>
          <a:bodyPr>
            <a:spAutoFit/>
          </a:bodyPr>
          <a:lstStyle/>
          <a:p>
            <a:pPr>
              <a:lnSpc>
                <a:spcPct val="80000"/>
              </a:lnSpc>
              <a:spcBef>
                <a:spcPct val="50000"/>
              </a:spcBef>
            </a:pPr>
            <a:r>
              <a:rPr kumimoji="1" lang="zh-CN" altLang="en-US" sz="1600" b="1">
                <a:latin typeface="Times New Roman" pitchFamily="18" charset="0"/>
              </a:rPr>
              <a:t>对应低频成分</a:t>
            </a:r>
          </a:p>
        </p:txBody>
      </p:sp>
      <p:sp>
        <p:nvSpPr>
          <p:cNvPr id="598020" name="Text Box 4"/>
          <p:cNvSpPr txBox="1">
            <a:spLocks noChangeArrowheads="1"/>
          </p:cNvSpPr>
          <p:nvPr/>
        </p:nvSpPr>
        <p:spPr bwMode="auto">
          <a:xfrm>
            <a:off x="3721100" y="4005064"/>
            <a:ext cx="1125538" cy="336550"/>
          </a:xfrm>
          <a:prstGeom prst="rect">
            <a:avLst/>
          </a:prstGeom>
          <a:noFill/>
          <a:ln w="12700" cap="sq">
            <a:noFill/>
            <a:miter lim="800000"/>
            <a:headEnd/>
            <a:tailEnd/>
          </a:ln>
          <a:effectLst/>
        </p:spPr>
        <p:txBody>
          <a:bodyPr>
            <a:spAutoFit/>
          </a:bodyPr>
          <a:lstStyle/>
          <a:p>
            <a:pPr>
              <a:spcBef>
                <a:spcPct val="50000"/>
              </a:spcBef>
            </a:pPr>
            <a:r>
              <a:rPr kumimoji="1" lang="zh-CN" altLang="en-US" sz="1600" b="1">
                <a:latin typeface="Times New Roman" pitchFamily="18" charset="0"/>
              </a:rPr>
              <a:t>直流部分</a:t>
            </a:r>
          </a:p>
        </p:txBody>
      </p:sp>
      <p:grpSp>
        <p:nvGrpSpPr>
          <p:cNvPr id="2" name="Group 11"/>
          <p:cNvGrpSpPr>
            <a:grpSpLocks/>
          </p:cNvGrpSpPr>
          <p:nvPr/>
        </p:nvGrpSpPr>
        <p:grpSpPr bwMode="auto">
          <a:xfrm>
            <a:off x="1416050" y="4652764"/>
            <a:ext cx="1111250" cy="1016000"/>
            <a:chOff x="288" y="1392"/>
            <a:chExt cx="960" cy="960"/>
          </a:xfrm>
        </p:grpSpPr>
        <p:sp>
          <p:nvSpPr>
            <p:cNvPr id="22626" name="Rectangle 12"/>
            <p:cNvSpPr>
              <a:spLocks noChangeArrowheads="1"/>
            </p:cNvSpPr>
            <p:nvPr/>
          </p:nvSpPr>
          <p:spPr bwMode="auto">
            <a:xfrm>
              <a:off x="288" y="1392"/>
              <a:ext cx="960" cy="960"/>
            </a:xfrm>
            <a:prstGeom prst="rect">
              <a:avLst/>
            </a:prstGeom>
            <a:noFill/>
            <a:ln w="12700" cap="sq">
              <a:solidFill>
                <a:schemeClr val="tx1"/>
              </a:solidFill>
              <a:miter lim="800000"/>
              <a:headEnd/>
              <a:tailEnd/>
            </a:ln>
            <a:effectLst/>
          </p:spPr>
          <p:txBody>
            <a:bodyPr wrap="none" anchor="ctr"/>
            <a:lstStyle/>
            <a:p>
              <a:pPr eaLnBrk="0" hangingPunct="0"/>
              <a:endParaRPr kumimoji="1" lang="zh-CN" altLang="en-US" b="1"/>
            </a:p>
          </p:txBody>
        </p:sp>
        <p:sp>
          <p:nvSpPr>
            <p:cNvPr id="22627" name="Text Box 13"/>
            <p:cNvSpPr txBox="1">
              <a:spLocks noChangeArrowheads="1"/>
            </p:cNvSpPr>
            <p:nvPr/>
          </p:nvSpPr>
          <p:spPr bwMode="auto">
            <a:xfrm>
              <a:off x="433" y="1667"/>
              <a:ext cx="622" cy="318"/>
            </a:xfrm>
            <a:prstGeom prst="rect">
              <a:avLst/>
            </a:prstGeom>
            <a:noFill/>
            <a:ln w="12700" cap="sq">
              <a:noFill/>
              <a:miter lim="800000"/>
              <a:headEnd/>
              <a:tailEnd/>
            </a:ln>
            <a:effectLst/>
          </p:spPr>
          <p:txBody>
            <a:bodyPr>
              <a:spAutoFit/>
            </a:bodyPr>
            <a:lstStyle/>
            <a:p>
              <a:pPr algn="ctr">
                <a:spcBef>
                  <a:spcPct val="50000"/>
                </a:spcBef>
              </a:pPr>
              <a:r>
                <a:rPr kumimoji="1" lang="zh-CN" altLang="en-US" sz="1600" b="1">
                  <a:latin typeface="Times New Roman" pitchFamily="18" charset="0"/>
                </a:rPr>
                <a:t>图像</a:t>
              </a:r>
            </a:p>
          </p:txBody>
        </p:sp>
      </p:grpSp>
      <p:sp>
        <p:nvSpPr>
          <p:cNvPr id="598030" name="Text Box 14"/>
          <p:cNvSpPr txBox="1">
            <a:spLocks noChangeArrowheads="1"/>
          </p:cNvSpPr>
          <p:nvPr/>
        </p:nvSpPr>
        <p:spPr bwMode="auto">
          <a:xfrm>
            <a:off x="4368800" y="6237089"/>
            <a:ext cx="820738" cy="482600"/>
          </a:xfrm>
          <a:prstGeom prst="rect">
            <a:avLst/>
          </a:prstGeom>
          <a:noFill/>
          <a:ln w="12700" cap="sq">
            <a:noFill/>
            <a:miter lim="800000"/>
            <a:headEnd/>
            <a:tailEnd/>
          </a:ln>
          <a:effectLst/>
        </p:spPr>
        <p:txBody>
          <a:bodyPr>
            <a:spAutoFit/>
          </a:bodyPr>
          <a:lstStyle/>
          <a:p>
            <a:pPr>
              <a:lnSpc>
                <a:spcPct val="80000"/>
              </a:lnSpc>
              <a:spcBef>
                <a:spcPct val="50000"/>
              </a:spcBef>
            </a:pPr>
            <a:r>
              <a:rPr kumimoji="1" lang="zh-CN" altLang="en-US" sz="1600" b="1">
                <a:latin typeface="Times New Roman" pitchFamily="18" charset="0"/>
              </a:rPr>
              <a:t>对应高频成分</a:t>
            </a:r>
          </a:p>
        </p:txBody>
      </p:sp>
      <p:sp>
        <p:nvSpPr>
          <p:cNvPr id="598031" name="Text Box 15"/>
          <p:cNvSpPr txBox="1">
            <a:spLocks noChangeArrowheads="1"/>
          </p:cNvSpPr>
          <p:nvPr/>
        </p:nvSpPr>
        <p:spPr bwMode="auto">
          <a:xfrm>
            <a:off x="5880100" y="6237089"/>
            <a:ext cx="819150" cy="482600"/>
          </a:xfrm>
          <a:prstGeom prst="rect">
            <a:avLst/>
          </a:prstGeom>
          <a:noFill/>
          <a:ln w="12700" cap="sq">
            <a:noFill/>
            <a:miter lim="800000"/>
            <a:headEnd/>
            <a:tailEnd/>
          </a:ln>
          <a:effectLst/>
        </p:spPr>
        <p:txBody>
          <a:bodyPr>
            <a:spAutoFit/>
          </a:bodyPr>
          <a:lstStyle/>
          <a:p>
            <a:pPr>
              <a:lnSpc>
                <a:spcPct val="80000"/>
              </a:lnSpc>
              <a:spcBef>
                <a:spcPct val="50000"/>
              </a:spcBef>
            </a:pPr>
            <a:r>
              <a:rPr kumimoji="1" lang="zh-CN" altLang="en-US" sz="1600" b="1">
                <a:latin typeface="Times New Roman" pitchFamily="18" charset="0"/>
              </a:rPr>
              <a:t>对应低频成分</a:t>
            </a:r>
          </a:p>
        </p:txBody>
      </p:sp>
      <p:sp>
        <p:nvSpPr>
          <p:cNvPr id="598032" name="Text Box 16"/>
          <p:cNvSpPr txBox="1">
            <a:spLocks noChangeArrowheads="1"/>
          </p:cNvSpPr>
          <p:nvPr/>
        </p:nvSpPr>
        <p:spPr bwMode="auto">
          <a:xfrm>
            <a:off x="7032625" y="6237089"/>
            <a:ext cx="804863" cy="482600"/>
          </a:xfrm>
          <a:prstGeom prst="rect">
            <a:avLst/>
          </a:prstGeom>
          <a:noFill/>
          <a:ln w="12700" cap="sq">
            <a:noFill/>
            <a:miter lim="800000"/>
            <a:headEnd/>
            <a:tailEnd/>
          </a:ln>
          <a:effectLst/>
        </p:spPr>
        <p:txBody>
          <a:bodyPr>
            <a:spAutoFit/>
          </a:bodyPr>
          <a:lstStyle/>
          <a:p>
            <a:pPr>
              <a:lnSpc>
                <a:spcPct val="80000"/>
              </a:lnSpc>
              <a:spcBef>
                <a:spcPct val="50000"/>
              </a:spcBef>
            </a:pPr>
            <a:r>
              <a:rPr kumimoji="1" lang="zh-CN" altLang="en-US" sz="1600" b="1">
                <a:latin typeface="Times New Roman" pitchFamily="18" charset="0"/>
              </a:rPr>
              <a:t>对应高频成分</a:t>
            </a:r>
          </a:p>
        </p:txBody>
      </p:sp>
      <p:grpSp>
        <p:nvGrpSpPr>
          <p:cNvPr id="3" name="Group 17"/>
          <p:cNvGrpSpPr>
            <a:grpSpLocks/>
          </p:cNvGrpSpPr>
          <p:nvPr/>
        </p:nvGrpSpPr>
        <p:grpSpPr bwMode="auto">
          <a:xfrm>
            <a:off x="3432175" y="4365426"/>
            <a:ext cx="1666875" cy="1879600"/>
            <a:chOff x="1824" y="1008"/>
            <a:chExt cx="1440" cy="1776"/>
          </a:xfrm>
        </p:grpSpPr>
        <p:sp>
          <p:nvSpPr>
            <p:cNvPr id="22589" name="Text Box 18"/>
            <p:cNvSpPr txBox="1">
              <a:spLocks noChangeArrowheads="1"/>
            </p:cNvSpPr>
            <p:nvPr/>
          </p:nvSpPr>
          <p:spPr bwMode="auto">
            <a:xfrm>
              <a:off x="2285" y="1536"/>
              <a:ext cx="529" cy="665"/>
            </a:xfrm>
            <a:prstGeom prst="rect">
              <a:avLst/>
            </a:prstGeom>
            <a:noFill/>
            <a:ln w="12700" cap="sq">
              <a:noFill/>
              <a:miter lim="800000"/>
              <a:headEnd/>
              <a:tailEnd/>
            </a:ln>
            <a:effectLst/>
          </p:spPr>
          <p:txBody>
            <a:bodyPr>
              <a:spAutoFit/>
            </a:bodyPr>
            <a:lstStyle/>
            <a:p>
              <a:pPr algn="ctr">
                <a:spcBef>
                  <a:spcPct val="50000"/>
                </a:spcBef>
              </a:pPr>
              <a:r>
                <a:rPr kumimoji="1" lang="en-US" altLang="zh-CN" sz="1600" b="1">
                  <a:latin typeface="Times New Roman" pitchFamily="18" charset="0"/>
                </a:rPr>
                <a:t>1    2</a:t>
              </a:r>
            </a:p>
            <a:p>
              <a:pPr algn="ctr">
                <a:spcBef>
                  <a:spcPct val="50000"/>
                </a:spcBef>
              </a:pPr>
              <a:r>
                <a:rPr kumimoji="1" lang="en-US" altLang="zh-CN" sz="1600" b="1">
                  <a:latin typeface="Times New Roman" pitchFamily="18" charset="0"/>
                </a:rPr>
                <a:t>3    4</a:t>
              </a:r>
            </a:p>
          </p:txBody>
        </p:sp>
        <p:grpSp>
          <p:nvGrpSpPr>
            <p:cNvPr id="4" name="Group 19"/>
            <p:cNvGrpSpPr>
              <a:grpSpLocks/>
            </p:cNvGrpSpPr>
            <p:nvPr/>
          </p:nvGrpSpPr>
          <p:grpSpPr bwMode="auto">
            <a:xfrm>
              <a:off x="2544" y="1859"/>
              <a:ext cx="480" cy="480"/>
              <a:chOff x="3600" y="2640"/>
              <a:chExt cx="480" cy="480"/>
            </a:xfrm>
          </p:grpSpPr>
          <p:sp>
            <p:nvSpPr>
              <p:cNvPr id="22622" name="Arc 20"/>
              <p:cNvSpPr>
                <a:spLocks/>
              </p:cNvSpPr>
              <p:nvPr/>
            </p:nvSpPr>
            <p:spPr bwMode="auto">
              <a:xfrm flipH="1">
                <a:off x="3792" y="2870"/>
                <a:ext cx="288" cy="238"/>
              </a:xfrm>
              <a:custGeom>
                <a:avLst/>
                <a:gdLst>
                  <a:gd name="T0" fmla="*/ 0 w 21600"/>
                  <a:gd name="T1" fmla="*/ 0 h 21600"/>
                  <a:gd name="T2" fmla="*/ 4 w 21600"/>
                  <a:gd name="T3" fmla="*/ 3 h 21600"/>
                  <a:gd name="T4" fmla="*/ 0 w 21600"/>
                  <a:gd name="T5" fmla="*/ 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prstDash val="dash"/>
                <a:round/>
                <a:headEnd/>
                <a:tailEnd/>
              </a:ln>
              <a:effectLst/>
            </p:spPr>
            <p:txBody>
              <a:bodyPr wrap="none" anchor="ctr"/>
              <a:lstStyle/>
              <a:p>
                <a:endParaRPr lang="zh-CN" altLang="en-US"/>
              </a:p>
            </p:txBody>
          </p:sp>
          <p:sp>
            <p:nvSpPr>
              <p:cNvPr id="22623" name="Rectangle 21"/>
              <p:cNvSpPr>
                <a:spLocks noChangeArrowheads="1"/>
              </p:cNvSpPr>
              <p:nvPr/>
            </p:nvSpPr>
            <p:spPr bwMode="auto">
              <a:xfrm flipH="1">
                <a:off x="3600" y="2640"/>
                <a:ext cx="480" cy="480"/>
              </a:xfrm>
              <a:prstGeom prst="rect">
                <a:avLst/>
              </a:prstGeom>
              <a:noFill/>
              <a:ln w="12700">
                <a:solidFill>
                  <a:schemeClr val="tx1"/>
                </a:solidFill>
                <a:prstDash val="dash"/>
                <a:miter lim="800000"/>
                <a:headEnd/>
                <a:tailEnd/>
              </a:ln>
              <a:effectLst/>
            </p:spPr>
            <p:txBody>
              <a:bodyPr wrap="none" anchor="ctr"/>
              <a:lstStyle/>
              <a:p>
                <a:pPr eaLnBrk="0" hangingPunct="0"/>
                <a:endParaRPr kumimoji="1" lang="zh-CN" altLang="en-US" b="1"/>
              </a:p>
            </p:txBody>
          </p:sp>
          <p:sp>
            <p:nvSpPr>
              <p:cNvPr id="22624" name="Line 22"/>
              <p:cNvSpPr>
                <a:spLocks noChangeShapeType="1"/>
              </p:cNvSpPr>
              <p:nvPr/>
            </p:nvSpPr>
            <p:spPr bwMode="auto">
              <a:xfrm flipH="1">
                <a:off x="3936" y="2976"/>
                <a:ext cx="144" cy="144"/>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625" name="Line 23"/>
              <p:cNvSpPr>
                <a:spLocks noChangeShapeType="1"/>
              </p:cNvSpPr>
              <p:nvPr/>
            </p:nvSpPr>
            <p:spPr bwMode="auto">
              <a:xfrm flipH="1">
                <a:off x="3792" y="2880"/>
                <a:ext cx="240" cy="240"/>
              </a:xfrm>
              <a:prstGeom prst="line">
                <a:avLst/>
              </a:prstGeom>
              <a:noFill/>
              <a:ln w="12700">
                <a:solidFill>
                  <a:schemeClr val="tx1"/>
                </a:solidFill>
                <a:prstDash val="dash"/>
                <a:round/>
                <a:headEnd/>
                <a:tailEnd/>
              </a:ln>
              <a:effectLst/>
            </p:spPr>
            <p:txBody>
              <a:bodyPr wrap="none" anchor="ctr"/>
              <a:lstStyle/>
              <a:p>
                <a:endParaRPr lang="zh-CN" altLang="en-US"/>
              </a:p>
            </p:txBody>
          </p:sp>
        </p:grpSp>
        <p:grpSp>
          <p:nvGrpSpPr>
            <p:cNvPr id="5" name="Group 24"/>
            <p:cNvGrpSpPr>
              <a:grpSpLocks/>
            </p:cNvGrpSpPr>
            <p:nvPr/>
          </p:nvGrpSpPr>
          <p:grpSpPr bwMode="auto">
            <a:xfrm>
              <a:off x="2064" y="1859"/>
              <a:ext cx="480" cy="480"/>
              <a:chOff x="3984" y="1392"/>
              <a:chExt cx="480" cy="480"/>
            </a:xfrm>
          </p:grpSpPr>
          <p:sp>
            <p:nvSpPr>
              <p:cNvPr id="22617" name="Arc 25"/>
              <p:cNvSpPr>
                <a:spLocks/>
              </p:cNvSpPr>
              <p:nvPr/>
            </p:nvSpPr>
            <p:spPr bwMode="auto">
              <a:xfrm>
                <a:off x="3984" y="1622"/>
                <a:ext cx="288" cy="238"/>
              </a:xfrm>
              <a:custGeom>
                <a:avLst/>
                <a:gdLst>
                  <a:gd name="T0" fmla="*/ 0 w 21600"/>
                  <a:gd name="T1" fmla="*/ 0 h 21600"/>
                  <a:gd name="T2" fmla="*/ 4 w 21600"/>
                  <a:gd name="T3" fmla="*/ 3 h 21600"/>
                  <a:gd name="T4" fmla="*/ 0 w 21600"/>
                  <a:gd name="T5" fmla="*/ 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prstDash val="dash"/>
                <a:round/>
                <a:headEnd/>
                <a:tailEnd/>
              </a:ln>
              <a:effectLst/>
            </p:spPr>
            <p:txBody>
              <a:bodyPr wrap="none" anchor="ctr"/>
              <a:lstStyle/>
              <a:p>
                <a:endParaRPr lang="zh-CN" altLang="en-US"/>
              </a:p>
            </p:txBody>
          </p:sp>
          <p:sp>
            <p:nvSpPr>
              <p:cNvPr id="22618" name="Rectangle 26"/>
              <p:cNvSpPr>
                <a:spLocks noChangeArrowheads="1"/>
              </p:cNvSpPr>
              <p:nvPr/>
            </p:nvSpPr>
            <p:spPr bwMode="auto">
              <a:xfrm>
                <a:off x="3984" y="1392"/>
                <a:ext cx="480" cy="480"/>
              </a:xfrm>
              <a:prstGeom prst="rect">
                <a:avLst/>
              </a:prstGeom>
              <a:noFill/>
              <a:ln w="12700">
                <a:solidFill>
                  <a:schemeClr val="tx1"/>
                </a:solidFill>
                <a:prstDash val="dash"/>
                <a:miter lim="800000"/>
                <a:headEnd/>
                <a:tailEnd/>
              </a:ln>
              <a:effectLst/>
            </p:spPr>
            <p:txBody>
              <a:bodyPr wrap="none" anchor="ctr"/>
              <a:lstStyle/>
              <a:p>
                <a:pPr eaLnBrk="0" hangingPunct="0"/>
                <a:endParaRPr kumimoji="1" lang="zh-CN" altLang="en-US" b="1"/>
              </a:p>
            </p:txBody>
          </p:sp>
          <p:sp>
            <p:nvSpPr>
              <p:cNvPr id="22619" name="Line 27"/>
              <p:cNvSpPr>
                <a:spLocks noChangeShapeType="1"/>
              </p:cNvSpPr>
              <p:nvPr/>
            </p:nvSpPr>
            <p:spPr bwMode="auto">
              <a:xfrm flipH="1">
                <a:off x="3984" y="1632"/>
                <a:ext cx="96" cy="96"/>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620" name="Line 28"/>
              <p:cNvSpPr>
                <a:spLocks noChangeShapeType="1"/>
              </p:cNvSpPr>
              <p:nvPr/>
            </p:nvSpPr>
            <p:spPr bwMode="auto">
              <a:xfrm flipH="1">
                <a:off x="3984" y="1680"/>
                <a:ext cx="192" cy="192"/>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621" name="Line 29"/>
              <p:cNvSpPr>
                <a:spLocks noChangeShapeType="1"/>
              </p:cNvSpPr>
              <p:nvPr/>
            </p:nvSpPr>
            <p:spPr bwMode="auto">
              <a:xfrm flipH="1">
                <a:off x="4128" y="1776"/>
                <a:ext cx="96" cy="96"/>
              </a:xfrm>
              <a:prstGeom prst="line">
                <a:avLst/>
              </a:prstGeom>
              <a:noFill/>
              <a:ln w="12700">
                <a:solidFill>
                  <a:schemeClr val="tx1"/>
                </a:solidFill>
                <a:prstDash val="dash"/>
                <a:round/>
                <a:headEnd/>
                <a:tailEnd/>
              </a:ln>
              <a:effectLst/>
            </p:spPr>
            <p:txBody>
              <a:bodyPr wrap="none" anchor="ctr"/>
              <a:lstStyle/>
              <a:p>
                <a:endParaRPr lang="zh-CN" altLang="en-US"/>
              </a:p>
            </p:txBody>
          </p:sp>
        </p:grpSp>
        <p:grpSp>
          <p:nvGrpSpPr>
            <p:cNvPr id="6" name="Group 30"/>
            <p:cNvGrpSpPr>
              <a:grpSpLocks/>
            </p:cNvGrpSpPr>
            <p:nvPr/>
          </p:nvGrpSpPr>
          <p:grpSpPr bwMode="auto">
            <a:xfrm>
              <a:off x="2544" y="1379"/>
              <a:ext cx="480" cy="480"/>
              <a:chOff x="3600" y="3120"/>
              <a:chExt cx="480" cy="480"/>
            </a:xfrm>
          </p:grpSpPr>
          <p:grpSp>
            <p:nvGrpSpPr>
              <p:cNvPr id="7" name="Group 31"/>
              <p:cNvGrpSpPr>
                <a:grpSpLocks/>
              </p:cNvGrpSpPr>
              <p:nvPr/>
            </p:nvGrpSpPr>
            <p:grpSpPr bwMode="auto">
              <a:xfrm flipV="1">
                <a:off x="3600" y="3120"/>
                <a:ext cx="480" cy="480"/>
                <a:chOff x="4464" y="1392"/>
                <a:chExt cx="480" cy="480"/>
              </a:xfrm>
            </p:grpSpPr>
            <p:sp>
              <p:nvSpPr>
                <p:cNvPr id="22615" name="Arc 32"/>
                <p:cNvSpPr>
                  <a:spLocks/>
                </p:cNvSpPr>
                <p:nvPr/>
              </p:nvSpPr>
              <p:spPr bwMode="auto">
                <a:xfrm flipH="1">
                  <a:off x="4656" y="1622"/>
                  <a:ext cx="288" cy="238"/>
                </a:xfrm>
                <a:custGeom>
                  <a:avLst/>
                  <a:gdLst>
                    <a:gd name="T0" fmla="*/ 0 w 21600"/>
                    <a:gd name="T1" fmla="*/ 0 h 21600"/>
                    <a:gd name="T2" fmla="*/ 4 w 21600"/>
                    <a:gd name="T3" fmla="*/ 3 h 21600"/>
                    <a:gd name="T4" fmla="*/ 0 w 21600"/>
                    <a:gd name="T5" fmla="*/ 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prstDash val="dash"/>
                  <a:round/>
                  <a:headEnd/>
                  <a:tailEnd/>
                </a:ln>
                <a:effectLst/>
              </p:spPr>
              <p:txBody>
                <a:bodyPr wrap="none" anchor="ctr"/>
                <a:lstStyle/>
                <a:p>
                  <a:endParaRPr lang="zh-CN" altLang="en-US"/>
                </a:p>
              </p:txBody>
            </p:sp>
            <p:sp>
              <p:nvSpPr>
                <p:cNvPr id="22616" name="Rectangle 33"/>
                <p:cNvSpPr>
                  <a:spLocks noChangeArrowheads="1"/>
                </p:cNvSpPr>
                <p:nvPr/>
              </p:nvSpPr>
              <p:spPr bwMode="auto">
                <a:xfrm flipH="1">
                  <a:off x="4464" y="1392"/>
                  <a:ext cx="480" cy="480"/>
                </a:xfrm>
                <a:prstGeom prst="rect">
                  <a:avLst/>
                </a:prstGeom>
                <a:noFill/>
                <a:ln w="12700">
                  <a:solidFill>
                    <a:schemeClr val="tx1"/>
                  </a:solidFill>
                  <a:prstDash val="dash"/>
                  <a:miter lim="800000"/>
                  <a:headEnd/>
                  <a:tailEnd/>
                </a:ln>
                <a:effectLst/>
              </p:spPr>
              <p:txBody>
                <a:bodyPr rot="10800000" wrap="none" anchor="ctr"/>
                <a:lstStyle/>
                <a:p>
                  <a:pPr eaLnBrk="0" hangingPunct="0"/>
                  <a:endParaRPr kumimoji="1" lang="zh-CN" altLang="en-US" b="1"/>
                </a:p>
              </p:txBody>
            </p:sp>
          </p:grpSp>
          <p:sp>
            <p:nvSpPr>
              <p:cNvPr id="22612" name="Line 34"/>
              <p:cNvSpPr>
                <a:spLocks noChangeShapeType="1"/>
              </p:cNvSpPr>
              <p:nvPr/>
            </p:nvSpPr>
            <p:spPr bwMode="auto">
              <a:xfrm flipH="1">
                <a:off x="3792" y="3120"/>
                <a:ext cx="144" cy="144"/>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613" name="Line 35"/>
              <p:cNvSpPr>
                <a:spLocks noChangeShapeType="1"/>
              </p:cNvSpPr>
              <p:nvPr/>
            </p:nvSpPr>
            <p:spPr bwMode="auto">
              <a:xfrm flipH="1">
                <a:off x="3888" y="3120"/>
                <a:ext cx="192" cy="192"/>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614" name="Line 36"/>
              <p:cNvSpPr>
                <a:spLocks noChangeShapeType="1"/>
              </p:cNvSpPr>
              <p:nvPr/>
            </p:nvSpPr>
            <p:spPr bwMode="auto">
              <a:xfrm flipH="1">
                <a:off x="3984" y="3264"/>
                <a:ext cx="96" cy="96"/>
              </a:xfrm>
              <a:prstGeom prst="line">
                <a:avLst/>
              </a:prstGeom>
              <a:noFill/>
              <a:ln w="12700">
                <a:solidFill>
                  <a:schemeClr val="tx1"/>
                </a:solidFill>
                <a:prstDash val="dash"/>
                <a:round/>
                <a:headEnd/>
                <a:tailEnd/>
              </a:ln>
              <a:effectLst/>
            </p:spPr>
            <p:txBody>
              <a:bodyPr wrap="none" anchor="ctr"/>
              <a:lstStyle/>
              <a:p>
                <a:endParaRPr lang="zh-CN" altLang="en-US"/>
              </a:p>
            </p:txBody>
          </p:sp>
        </p:grpSp>
        <p:grpSp>
          <p:nvGrpSpPr>
            <p:cNvPr id="8" name="Group 37"/>
            <p:cNvGrpSpPr>
              <a:grpSpLocks/>
            </p:cNvGrpSpPr>
            <p:nvPr/>
          </p:nvGrpSpPr>
          <p:grpSpPr bwMode="auto">
            <a:xfrm>
              <a:off x="2064" y="1379"/>
              <a:ext cx="480" cy="480"/>
              <a:chOff x="4080" y="3120"/>
              <a:chExt cx="480" cy="480"/>
            </a:xfrm>
          </p:grpSpPr>
          <p:grpSp>
            <p:nvGrpSpPr>
              <p:cNvPr id="9" name="Group 38"/>
              <p:cNvGrpSpPr>
                <a:grpSpLocks/>
              </p:cNvGrpSpPr>
              <p:nvPr/>
            </p:nvGrpSpPr>
            <p:grpSpPr bwMode="auto">
              <a:xfrm flipH="1" flipV="1">
                <a:off x="4080" y="3120"/>
                <a:ext cx="480" cy="480"/>
                <a:chOff x="4464" y="1392"/>
                <a:chExt cx="480" cy="480"/>
              </a:xfrm>
            </p:grpSpPr>
            <p:sp>
              <p:nvSpPr>
                <p:cNvPr id="22609" name="Arc 39"/>
                <p:cNvSpPr>
                  <a:spLocks/>
                </p:cNvSpPr>
                <p:nvPr/>
              </p:nvSpPr>
              <p:spPr bwMode="auto">
                <a:xfrm flipH="1">
                  <a:off x="4656" y="1622"/>
                  <a:ext cx="288" cy="238"/>
                </a:xfrm>
                <a:custGeom>
                  <a:avLst/>
                  <a:gdLst>
                    <a:gd name="T0" fmla="*/ 0 w 21600"/>
                    <a:gd name="T1" fmla="*/ 0 h 21600"/>
                    <a:gd name="T2" fmla="*/ 4 w 21600"/>
                    <a:gd name="T3" fmla="*/ 3 h 21600"/>
                    <a:gd name="T4" fmla="*/ 0 w 21600"/>
                    <a:gd name="T5" fmla="*/ 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prstDash val="dash"/>
                  <a:round/>
                  <a:headEnd/>
                  <a:tailEnd/>
                </a:ln>
                <a:effectLst/>
              </p:spPr>
              <p:txBody>
                <a:bodyPr wrap="none" anchor="ctr"/>
                <a:lstStyle/>
                <a:p>
                  <a:endParaRPr lang="zh-CN" altLang="en-US"/>
                </a:p>
              </p:txBody>
            </p:sp>
            <p:sp>
              <p:nvSpPr>
                <p:cNvPr id="22610" name="Rectangle 40"/>
                <p:cNvSpPr>
                  <a:spLocks noChangeArrowheads="1"/>
                </p:cNvSpPr>
                <p:nvPr/>
              </p:nvSpPr>
              <p:spPr bwMode="auto">
                <a:xfrm flipH="1">
                  <a:off x="4464" y="1392"/>
                  <a:ext cx="480" cy="480"/>
                </a:xfrm>
                <a:prstGeom prst="rect">
                  <a:avLst/>
                </a:prstGeom>
                <a:noFill/>
                <a:ln w="12700">
                  <a:solidFill>
                    <a:schemeClr val="tx1"/>
                  </a:solidFill>
                  <a:prstDash val="dash"/>
                  <a:miter lim="800000"/>
                  <a:headEnd/>
                  <a:tailEnd/>
                </a:ln>
                <a:effectLst/>
              </p:spPr>
              <p:txBody>
                <a:bodyPr rot="10800000" wrap="none" anchor="ctr"/>
                <a:lstStyle/>
                <a:p>
                  <a:pPr eaLnBrk="0" hangingPunct="0"/>
                  <a:endParaRPr kumimoji="1" lang="zh-CN" altLang="en-US" b="1"/>
                </a:p>
              </p:txBody>
            </p:sp>
          </p:grpSp>
          <p:sp>
            <p:nvSpPr>
              <p:cNvPr id="22607" name="Line 41"/>
              <p:cNvSpPr>
                <a:spLocks noChangeShapeType="1"/>
              </p:cNvSpPr>
              <p:nvPr/>
            </p:nvSpPr>
            <p:spPr bwMode="auto">
              <a:xfrm flipH="1">
                <a:off x="4080" y="3120"/>
                <a:ext cx="144" cy="144"/>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608" name="Line 42"/>
              <p:cNvSpPr>
                <a:spLocks noChangeShapeType="1"/>
              </p:cNvSpPr>
              <p:nvPr/>
            </p:nvSpPr>
            <p:spPr bwMode="auto">
              <a:xfrm flipH="1">
                <a:off x="4118" y="3120"/>
                <a:ext cx="240" cy="240"/>
              </a:xfrm>
              <a:prstGeom prst="line">
                <a:avLst/>
              </a:prstGeom>
              <a:noFill/>
              <a:ln w="12700">
                <a:solidFill>
                  <a:schemeClr val="tx1"/>
                </a:solidFill>
                <a:prstDash val="dash"/>
                <a:round/>
                <a:headEnd/>
                <a:tailEnd/>
              </a:ln>
              <a:effectLst/>
            </p:spPr>
            <p:txBody>
              <a:bodyPr wrap="none" anchor="ctr"/>
              <a:lstStyle/>
              <a:p>
                <a:endParaRPr lang="zh-CN" altLang="en-US"/>
              </a:p>
            </p:txBody>
          </p:sp>
        </p:grpSp>
        <p:sp>
          <p:nvSpPr>
            <p:cNvPr id="22594" name="Line 43"/>
            <p:cNvSpPr>
              <a:spLocks noChangeShapeType="1"/>
            </p:cNvSpPr>
            <p:nvPr/>
          </p:nvSpPr>
          <p:spPr bwMode="auto">
            <a:xfrm>
              <a:off x="3024" y="1859"/>
              <a:ext cx="240"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95" name="Line 44"/>
            <p:cNvSpPr>
              <a:spLocks noChangeShapeType="1"/>
            </p:cNvSpPr>
            <p:nvPr/>
          </p:nvSpPr>
          <p:spPr bwMode="auto">
            <a:xfrm rot="-5400000">
              <a:off x="2424" y="1259"/>
              <a:ext cx="240"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96" name="Line 45"/>
            <p:cNvSpPr>
              <a:spLocks noChangeShapeType="1"/>
            </p:cNvSpPr>
            <p:nvPr/>
          </p:nvSpPr>
          <p:spPr bwMode="auto">
            <a:xfrm>
              <a:off x="1824" y="1859"/>
              <a:ext cx="240"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97" name="Line 46"/>
            <p:cNvSpPr>
              <a:spLocks noChangeShapeType="1"/>
            </p:cNvSpPr>
            <p:nvPr/>
          </p:nvSpPr>
          <p:spPr bwMode="auto">
            <a:xfrm rot="-5400000">
              <a:off x="2424" y="2459"/>
              <a:ext cx="240"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98" name="Rectangle 47"/>
            <p:cNvSpPr>
              <a:spLocks noChangeArrowheads="1"/>
            </p:cNvSpPr>
            <p:nvPr/>
          </p:nvSpPr>
          <p:spPr bwMode="auto">
            <a:xfrm>
              <a:off x="2064" y="1379"/>
              <a:ext cx="960" cy="960"/>
            </a:xfrm>
            <a:prstGeom prst="rect">
              <a:avLst/>
            </a:prstGeom>
            <a:noFill/>
            <a:ln w="12700" cap="sq">
              <a:solidFill>
                <a:schemeClr val="tx1"/>
              </a:solidFill>
              <a:miter lim="800000"/>
              <a:headEnd/>
              <a:tailEnd/>
            </a:ln>
            <a:effectLst/>
          </p:spPr>
          <p:txBody>
            <a:bodyPr wrap="none" anchor="ctr"/>
            <a:lstStyle/>
            <a:p>
              <a:pPr eaLnBrk="0" hangingPunct="0"/>
              <a:endParaRPr kumimoji="1" lang="zh-CN" altLang="en-US" b="1"/>
            </a:p>
          </p:txBody>
        </p:sp>
        <p:grpSp>
          <p:nvGrpSpPr>
            <p:cNvPr id="10" name="Group 48"/>
            <p:cNvGrpSpPr>
              <a:grpSpLocks/>
            </p:cNvGrpSpPr>
            <p:nvPr/>
          </p:nvGrpSpPr>
          <p:grpSpPr bwMode="auto">
            <a:xfrm>
              <a:off x="2064" y="1379"/>
              <a:ext cx="96" cy="96"/>
              <a:chOff x="2256" y="2352"/>
              <a:chExt cx="144" cy="144"/>
            </a:xfrm>
          </p:grpSpPr>
          <p:sp>
            <p:nvSpPr>
              <p:cNvPr id="22604" name="Line 49"/>
              <p:cNvSpPr>
                <a:spLocks noChangeShapeType="1"/>
              </p:cNvSpPr>
              <p:nvPr/>
            </p:nvSpPr>
            <p:spPr bwMode="auto">
              <a:xfrm>
                <a:off x="2400" y="2352"/>
                <a:ext cx="0" cy="144"/>
              </a:xfrm>
              <a:prstGeom prst="line">
                <a:avLst/>
              </a:prstGeom>
              <a:noFill/>
              <a:ln w="12700" cap="sq">
                <a:solidFill>
                  <a:schemeClr val="tx1"/>
                </a:solidFill>
                <a:round/>
                <a:headEnd/>
                <a:tailEnd/>
              </a:ln>
              <a:effectLst/>
            </p:spPr>
            <p:txBody>
              <a:bodyPr wrap="none" anchor="ctr"/>
              <a:lstStyle/>
              <a:p>
                <a:endParaRPr lang="zh-CN" altLang="en-US"/>
              </a:p>
            </p:txBody>
          </p:sp>
          <p:sp>
            <p:nvSpPr>
              <p:cNvPr id="22605" name="Line 50"/>
              <p:cNvSpPr>
                <a:spLocks noChangeShapeType="1"/>
              </p:cNvSpPr>
              <p:nvPr/>
            </p:nvSpPr>
            <p:spPr bwMode="auto">
              <a:xfrm>
                <a:off x="2256" y="2496"/>
                <a:ext cx="144" cy="0"/>
              </a:xfrm>
              <a:prstGeom prst="line">
                <a:avLst/>
              </a:prstGeom>
              <a:noFill/>
              <a:ln w="12700" cap="sq">
                <a:solidFill>
                  <a:schemeClr val="tx1"/>
                </a:solidFill>
                <a:round/>
                <a:headEnd/>
                <a:tailEnd/>
              </a:ln>
              <a:effectLst/>
            </p:spPr>
            <p:txBody>
              <a:bodyPr wrap="none" anchor="ctr"/>
              <a:lstStyle/>
              <a:p>
                <a:endParaRPr lang="zh-CN" altLang="en-US"/>
              </a:p>
            </p:txBody>
          </p:sp>
        </p:grpSp>
        <p:sp>
          <p:nvSpPr>
            <p:cNvPr id="22600" name="Line 51"/>
            <p:cNvSpPr>
              <a:spLocks noChangeShapeType="1"/>
            </p:cNvSpPr>
            <p:nvPr/>
          </p:nvSpPr>
          <p:spPr bwMode="auto">
            <a:xfrm flipH="1">
              <a:off x="2112" y="1008"/>
              <a:ext cx="96" cy="432"/>
            </a:xfrm>
            <a:prstGeom prst="line">
              <a:avLst/>
            </a:prstGeom>
            <a:noFill/>
            <a:ln w="12700" cap="sq">
              <a:solidFill>
                <a:schemeClr val="tx1"/>
              </a:solidFill>
              <a:round/>
              <a:headEnd/>
              <a:tailEnd type="triangle" w="med" len="med"/>
            </a:ln>
            <a:effectLst/>
          </p:spPr>
          <p:txBody>
            <a:bodyPr wrap="none" anchor="ctr"/>
            <a:lstStyle/>
            <a:p>
              <a:endParaRPr lang="zh-CN" altLang="en-US"/>
            </a:p>
          </p:txBody>
        </p:sp>
        <p:sp>
          <p:nvSpPr>
            <p:cNvPr id="22601" name="Line 52"/>
            <p:cNvSpPr>
              <a:spLocks noChangeShapeType="1"/>
            </p:cNvSpPr>
            <p:nvPr/>
          </p:nvSpPr>
          <p:spPr bwMode="auto">
            <a:xfrm flipV="1">
              <a:off x="1920" y="1536"/>
              <a:ext cx="240" cy="1248"/>
            </a:xfrm>
            <a:prstGeom prst="line">
              <a:avLst/>
            </a:prstGeom>
            <a:noFill/>
            <a:ln w="12700" cap="sq">
              <a:solidFill>
                <a:schemeClr val="tx1"/>
              </a:solidFill>
              <a:round/>
              <a:headEnd/>
              <a:tailEnd type="triangle" w="med" len="med"/>
            </a:ln>
            <a:effectLst/>
          </p:spPr>
          <p:txBody>
            <a:bodyPr wrap="none" anchor="ctr"/>
            <a:lstStyle/>
            <a:p>
              <a:endParaRPr lang="zh-CN" altLang="en-US"/>
            </a:p>
          </p:txBody>
        </p:sp>
        <p:sp>
          <p:nvSpPr>
            <p:cNvPr id="22602" name="Line 53"/>
            <p:cNvSpPr>
              <a:spLocks noChangeShapeType="1"/>
            </p:cNvSpPr>
            <p:nvPr/>
          </p:nvSpPr>
          <p:spPr bwMode="auto">
            <a:xfrm flipV="1">
              <a:off x="1920" y="2256"/>
              <a:ext cx="288" cy="528"/>
            </a:xfrm>
            <a:prstGeom prst="line">
              <a:avLst/>
            </a:prstGeom>
            <a:noFill/>
            <a:ln w="12700" cap="sq">
              <a:solidFill>
                <a:schemeClr val="tx1"/>
              </a:solidFill>
              <a:round/>
              <a:headEnd/>
              <a:tailEnd type="triangle" w="med" len="med"/>
            </a:ln>
            <a:effectLst/>
          </p:spPr>
          <p:txBody>
            <a:bodyPr wrap="none" anchor="ctr"/>
            <a:lstStyle/>
            <a:p>
              <a:endParaRPr lang="zh-CN" altLang="en-US"/>
            </a:p>
          </p:txBody>
        </p:sp>
        <p:sp>
          <p:nvSpPr>
            <p:cNvPr id="22603" name="Line 54"/>
            <p:cNvSpPr>
              <a:spLocks noChangeShapeType="1"/>
            </p:cNvSpPr>
            <p:nvPr/>
          </p:nvSpPr>
          <p:spPr bwMode="auto">
            <a:xfrm flipH="1" flipV="1">
              <a:off x="2496" y="1920"/>
              <a:ext cx="528" cy="768"/>
            </a:xfrm>
            <a:prstGeom prst="line">
              <a:avLst/>
            </a:prstGeom>
            <a:noFill/>
            <a:ln w="12700" cap="sq">
              <a:solidFill>
                <a:schemeClr val="tx1"/>
              </a:solidFill>
              <a:round/>
              <a:headEnd/>
              <a:tailEnd type="triangle" w="med" len="med"/>
            </a:ln>
            <a:effectLst/>
          </p:spPr>
          <p:txBody>
            <a:bodyPr wrap="none" anchor="ctr"/>
            <a:lstStyle/>
            <a:p>
              <a:endParaRPr lang="zh-CN" altLang="en-US"/>
            </a:p>
          </p:txBody>
        </p:sp>
      </p:grpSp>
      <p:sp>
        <p:nvSpPr>
          <p:cNvPr id="598071" name="Text Box 55"/>
          <p:cNvSpPr txBox="1">
            <a:spLocks noChangeArrowheads="1"/>
          </p:cNvSpPr>
          <p:nvPr/>
        </p:nvSpPr>
        <p:spPr bwMode="auto">
          <a:xfrm>
            <a:off x="6313488" y="4076501"/>
            <a:ext cx="1055687" cy="336550"/>
          </a:xfrm>
          <a:prstGeom prst="rect">
            <a:avLst/>
          </a:prstGeom>
          <a:noFill/>
          <a:ln w="12700" cap="sq">
            <a:noFill/>
            <a:miter lim="800000"/>
            <a:headEnd/>
            <a:tailEnd/>
          </a:ln>
          <a:effectLst/>
        </p:spPr>
        <p:txBody>
          <a:bodyPr>
            <a:spAutoFit/>
          </a:bodyPr>
          <a:lstStyle/>
          <a:p>
            <a:pPr>
              <a:spcBef>
                <a:spcPct val="50000"/>
              </a:spcBef>
            </a:pPr>
            <a:r>
              <a:rPr kumimoji="1" lang="zh-CN" altLang="en-US" sz="1600" b="1">
                <a:latin typeface="Times New Roman" pitchFamily="18" charset="0"/>
              </a:rPr>
              <a:t>直流部分</a:t>
            </a:r>
          </a:p>
        </p:txBody>
      </p:sp>
      <p:grpSp>
        <p:nvGrpSpPr>
          <p:cNvPr id="11" name="Group 56"/>
          <p:cNvGrpSpPr>
            <a:grpSpLocks/>
          </p:cNvGrpSpPr>
          <p:nvPr/>
        </p:nvGrpSpPr>
        <p:grpSpPr bwMode="auto">
          <a:xfrm>
            <a:off x="5232400" y="4436864"/>
            <a:ext cx="2278063" cy="1798637"/>
            <a:chOff x="3168" y="1084"/>
            <a:chExt cx="1968" cy="1700"/>
          </a:xfrm>
        </p:grpSpPr>
        <p:sp>
          <p:nvSpPr>
            <p:cNvPr id="22548" name="Text Box 57"/>
            <p:cNvSpPr txBox="1">
              <a:spLocks noChangeArrowheads="1"/>
            </p:cNvSpPr>
            <p:nvPr/>
          </p:nvSpPr>
          <p:spPr bwMode="auto">
            <a:xfrm>
              <a:off x="3168" y="1392"/>
              <a:ext cx="623" cy="318"/>
            </a:xfrm>
            <a:prstGeom prst="rect">
              <a:avLst/>
            </a:prstGeom>
            <a:noFill/>
            <a:ln w="12700" cap="sq">
              <a:noFill/>
              <a:miter lim="800000"/>
              <a:headEnd/>
              <a:tailEnd/>
            </a:ln>
            <a:effectLst/>
          </p:spPr>
          <p:txBody>
            <a:bodyPr>
              <a:spAutoFit/>
            </a:bodyPr>
            <a:lstStyle/>
            <a:p>
              <a:pPr algn="ctr">
                <a:spcBef>
                  <a:spcPct val="50000"/>
                </a:spcBef>
              </a:pPr>
              <a:r>
                <a:rPr kumimoji="1" lang="zh-CN" altLang="en-US" sz="1600" b="1">
                  <a:latin typeface="Times New Roman" pitchFamily="18" charset="0"/>
                </a:rPr>
                <a:t>换位</a:t>
              </a:r>
            </a:p>
          </p:txBody>
        </p:sp>
        <p:sp>
          <p:nvSpPr>
            <p:cNvPr id="22549" name="Text Box 58"/>
            <p:cNvSpPr txBox="1">
              <a:spLocks noChangeArrowheads="1"/>
            </p:cNvSpPr>
            <p:nvPr/>
          </p:nvSpPr>
          <p:spPr bwMode="auto">
            <a:xfrm>
              <a:off x="3889" y="1392"/>
              <a:ext cx="383" cy="318"/>
            </a:xfrm>
            <a:prstGeom prst="rect">
              <a:avLst/>
            </a:prstGeom>
            <a:noFill/>
            <a:ln w="12700" cap="sq">
              <a:noFill/>
              <a:miter lim="800000"/>
              <a:headEnd/>
              <a:tailEnd/>
            </a:ln>
            <a:effectLst/>
          </p:spPr>
          <p:txBody>
            <a:bodyPr>
              <a:spAutoFit/>
            </a:bodyPr>
            <a:lstStyle/>
            <a:p>
              <a:pPr algn="ctr">
                <a:spcBef>
                  <a:spcPct val="50000"/>
                </a:spcBef>
              </a:pPr>
              <a:r>
                <a:rPr kumimoji="1" lang="en-US" altLang="zh-CN" sz="1600" b="1" dirty="0" smtClean="0">
                  <a:latin typeface="Times New Roman" pitchFamily="18" charset="0"/>
                </a:rPr>
                <a:t>4</a:t>
              </a:r>
              <a:endParaRPr kumimoji="1" lang="en-US" altLang="zh-CN" sz="1600" b="1" dirty="0">
                <a:latin typeface="Times New Roman" pitchFamily="18" charset="0"/>
              </a:endParaRPr>
            </a:p>
          </p:txBody>
        </p:sp>
        <p:grpSp>
          <p:nvGrpSpPr>
            <p:cNvPr id="12" name="Group 59"/>
            <p:cNvGrpSpPr>
              <a:grpSpLocks/>
            </p:cNvGrpSpPr>
            <p:nvPr/>
          </p:nvGrpSpPr>
          <p:grpSpPr bwMode="auto">
            <a:xfrm>
              <a:off x="4416" y="1379"/>
              <a:ext cx="480" cy="480"/>
              <a:chOff x="3984" y="1392"/>
              <a:chExt cx="480" cy="480"/>
            </a:xfrm>
          </p:grpSpPr>
          <p:sp>
            <p:nvSpPr>
              <p:cNvPr id="22584" name="Arc 60"/>
              <p:cNvSpPr>
                <a:spLocks/>
              </p:cNvSpPr>
              <p:nvPr/>
            </p:nvSpPr>
            <p:spPr bwMode="auto">
              <a:xfrm>
                <a:off x="3984" y="1622"/>
                <a:ext cx="288" cy="238"/>
              </a:xfrm>
              <a:custGeom>
                <a:avLst/>
                <a:gdLst>
                  <a:gd name="T0" fmla="*/ 0 w 21600"/>
                  <a:gd name="T1" fmla="*/ 0 h 21600"/>
                  <a:gd name="T2" fmla="*/ 4 w 21600"/>
                  <a:gd name="T3" fmla="*/ 3 h 21600"/>
                  <a:gd name="T4" fmla="*/ 0 w 21600"/>
                  <a:gd name="T5" fmla="*/ 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prstDash val="dash"/>
                <a:round/>
                <a:headEnd/>
                <a:tailEnd/>
              </a:ln>
              <a:effectLst/>
            </p:spPr>
            <p:txBody>
              <a:bodyPr wrap="none" anchor="ctr"/>
              <a:lstStyle/>
              <a:p>
                <a:endParaRPr lang="zh-CN" altLang="en-US"/>
              </a:p>
            </p:txBody>
          </p:sp>
          <p:sp>
            <p:nvSpPr>
              <p:cNvPr id="22585" name="Rectangle 61"/>
              <p:cNvSpPr>
                <a:spLocks noChangeArrowheads="1"/>
              </p:cNvSpPr>
              <p:nvPr/>
            </p:nvSpPr>
            <p:spPr bwMode="auto">
              <a:xfrm>
                <a:off x="3984" y="1392"/>
                <a:ext cx="480" cy="480"/>
              </a:xfrm>
              <a:prstGeom prst="rect">
                <a:avLst/>
              </a:prstGeom>
              <a:noFill/>
              <a:ln w="12700">
                <a:solidFill>
                  <a:schemeClr val="tx1"/>
                </a:solidFill>
                <a:prstDash val="dash"/>
                <a:miter lim="800000"/>
                <a:headEnd/>
                <a:tailEnd/>
              </a:ln>
              <a:effectLst/>
            </p:spPr>
            <p:txBody>
              <a:bodyPr wrap="none" anchor="ctr"/>
              <a:lstStyle/>
              <a:p>
                <a:pPr eaLnBrk="0" hangingPunct="0"/>
                <a:endParaRPr kumimoji="1" lang="zh-CN" altLang="en-US" b="1"/>
              </a:p>
            </p:txBody>
          </p:sp>
          <p:sp>
            <p:nvSpPr>
              <p:cNvPr id="22586" name="Line 62"/>
              <p:cNvSpPr>
                <a:spLocks noChangeShapeType="1"/>
              </p:cNvSpPr>
              <p:nvPr/>
            </p:nvSpPr>
            <p:spPr bwMode="auto">
              <a:xfrm flipH="1">
                <a:off x="3984" y="1632"/>
                <a:ext cx="96" cy="96"/>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87" name="Line 63"/>
              <p:cNvSpPr>
                <a:spLocks noChangeShapeType="1"/>
              </p:cNvSpPr>
              <p:nvPr/>
            </p:nvSpPr>
            <p:spPr bwMode="auto">
              <a:xfrm flipH="1">
                <a:off x="3984" y="1680"/>
                <a:ext cx="192" cy="192"/>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88" name="Line 64"/>
              <p:cNvSpPr>
                <a:spLocks noChangeShapeType="1"/>
              </p:cNvSpPr>
              <p:nvPr/>
            </p:nvSpPr>
            <p:spPr bwMode="auto">
              <a:xfrm flipH="1">
                <a:off x="4128" y="1776"/>
                <a:ext cx="96" cy="96"/>
              </a:xfrm>
              <a:prstGeom prst="line">
                <a:avLst/>
              </a:prstGeom>
              <a:noFill/>
              <a:ln w="12700">
                <a:solidFill>
                  <a:schemeClr val="tx1"/>
                </a:solidFill>
                <a:prstDash val="dash"/>
                <a:round/>
                <a:headEnd/>
                <a:tailEnd/>
              </a:ln>
              <a:effectLst/>
            </p:spPr>
            <p:txBody>
              <a:bodyPr wrap="none" anchor="ctr"/>
              <a:lstStyle/>
              <a:p>
                <a:endParaRPr lang="zh-CN" altLang="en-US"/>
              </a:p>
            </p:txBody>
          </p:sp>
        </p:grpSp>
        <p:grpSp>
          <p:nvGrpSpPr>
            <p:cNvPr id="13" name="Group 65"/>
            <p:cNvGrpSpPr>
              <a:grpSpLocks/>
            </p:cNvGrpSpPr>
            <p:nvPr/>
          </p:nvGrpSpPr>
          <p:grpSpPr bwMode="auto">
            <a:xfrm>
              <a:off x="3936" y="1379"/>
              <a:ext cx="480" cy="480"/>
              <a:chOff x="3600" y="2640"/>
              <a:chExt cx="480" cy="480"/>
            </a:xfrm>
          </p:grpSpPr>
          <p:sp>
            <p:nvSpPr>
              <p:cNvPr id="22580" name="Arc 66"/>
              <p:cNvSpPr>
                <a:spLocks/>
              </p:cNvSpPr>
              <p:nvPr/>
            </p:nvSpPr>
            <p:spPr bwMode="auto">
              <a:xfrm flipH="1">
                <a:off x="3792" y="2870"/>
                <a:ext cx="288" cy="238"/>
              </a:xfrm>
              <a:custGeom>
                <a:avLst/>
                <a:gdLst>
                  <a:gd name="T0" fmla="*/ 0 w 21600"/>
                  <a:gd name="T1" fmla="*/ 0 h 21600"/>
                  <a:gd name="T2" fmla="*/ 4 w 21600"/>
                  <a:gd name="T3" fmla="*/ 3 h 21600"/>
                  <a:gd name="T4" fmla="*/ 0 w 21600"/>
                  <a:gd name="T5" fmla="*/ 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prstDash val="dash"/>
                <a:round/>
                <a:headEnd/>
                <a:tailEnd/>
              </a:ln>
              <a:effectLst/>
            </p:spPr>
            <p:txBody>
              <a:bodyPr wrap="none" anchor="ctr"/>
              <a:lstStyle/>
              <a:p>
                <a:endParaRPr lang="zh-CN" altLang="en-US"/>
              </a:p>
            </p:txBody>
          </p:sp>
          <p:sp>
            <p:nvSpPr>
              <p:cNvPr id="22581" name="Rectangle 67"/>
              <p:cNvSpPr>
                <a:spLocks noChangeArrowheads="1"/>
              </p:cNvSpPr>
              <p:nvPr/>
            </p:nvSpPr>
            <p:spPr bwMode="auto">
              <a:xfrm flipH="1">
                <a:off x="3600" y="2640"/>
                <a:ext cx="480" cy="480"/>
              </a:xfrm>
              <a:prstGeom prst="rect">
                <a:avLst/>
              </a:prstGeom>
              <a:noFill/>
              <a:ln w="12700">
                <a:solidFill>
                  <a:schemeClr val="tx1"/>
                </a:solidFill>
                <a:prstDash val="dash"/>
                <a:miter lim="800000"/>
                <a:headEnd/>
                <a:tailEnd/>
              </a:ln>
              <a:effectLst/>
            </p:spPr>
            <p:txBody>
              <a:bodyPr wrap="none" anchor="ctr"/>
              <a:lstStyle/>
              <a:p>
                <a:pPr eaLnBrk="0" hangingPunct="0"/>
                <a:endParaRPr kumimoji="1" lang="zh-CN" altLang="en-US" b="1"/>
              </a:p>
            </p:txBody>
          </p:sp>
          <p:sp>
            <p:nvSpPr>
              <p:cNvPr id="22582" name="Line 68"/>
              <p:cNvSpPr>
                <a:spLocks noChangeShapeType="1"/>
              </p:cNvSpPr>
              <p:nvPr/>
            </p:nvSpPr>
            <p:spPr bwMode="auto">
              <a:xfrm flipH="1">
                <a:off x="3936" y="2976"/>
                <a:ext cx="144" cy="144"/>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83" name="Line 69"/>
              <p:cNvSpPr>
                <a:spLocks noChangeShapeType="1"/>
              </p:cNvSpPr>
              <p:nvPr/>
            </p:nvSpPr>
            <p:spPr bwMode="auto">
              <a:xfrm flipH="1">
                <a:off x="3792" y="2880"/>
                <a:ext cx="240" cy="240"/>
              </a:xfrm>
              <a:prstGeom prst="line">
                <a:avLst/>
              </a:prstGeom>
              <a:noFill/>
              <a:ln w="12700">
                <a:solidFill>
                  <a:schemeClr val="tx1"/>
                </a:solidFill>
                <a:prstDash val="dash"/>
                <a:round/>
                <a:headEnd/>
                <a:tailEnd/>
              </a:ln>
              <a:effectLst/>
            </p:spPr>
            <p:txBody>
              <a:bodyPr wrap="none" anchor="ctr"/>
              <a:lstStyle/>
              <a:p>
                <a:endParaRPr lang="zh-CN" altLang="en-US"/>
              </a:p>
            </p:txBody>
          </p:sp>
        </p:grpSp>
        <p:grpSp>
          <p:nvGrpSpPr>
            <p:cNvPr id="14" name="Group 70"/>
            <p:cNvGrpSpPr>
              <a:grpSpLocks/>
            </p:cNvGrpSpPr>
            <p:nvPr/>
          </p:nvGrpSpPr>
          <p:grpSpPr bwMode="auto">
            <a:xfrm>
              <a:off x="4416" y="1859"/>
              <a:ext cx="480" cy="480"/>
              <a:chOff x="4080" y="3120"/>
              <a:chExt cx="480" cy="480"/>
            </a:xfrm>
          </p:grpSpPr>
          <p:grpSp>
            <p:nvGrpSpPr>
              <p:cNvPr id="15" name="Group 71"/>
              <p:cNvGrpSpPr>
                <a:grpSpLocks/>
              </p:cNvGrpSpPr>
              <p:nvPr/>
            </p:nvGrpSpPr>
            <p:grpSpPr bwMode="auto">
              <a:xfrm flipH="1" flipV="1">
                <a:off x="4080" y="3120"/>
                <a:ext cx="480" cy="480"/>
                <a:chOff x="4464" y="1392"/>
                <a:chExt cx="480" cy="480"/>
              </a:xfrm>
            </p:grpSpPr>
            <p:sp>
              <p:nvSpPr>
                <p:cNvPr id="22578" name="Arc 72"/>
                <p:cNvSpPr>
                  <a:spLocks/>
                </p:cNvSpPr>
                <p:nvPr/>
              </p:nvSpPr>
              <p:spPr bwMode="auto">
                <a:xfrm flipH="1">
                  <a:off x="4656" y="1622"/>
                  <a:ext cx="288" cy="238"/>
                </a:xfrm>
                <a:custGeom>
                  <a:avLst/>
                  <a:gdLst>
                    <a:gd name="T0" fmla="*/ 0 w 21600"/>
                    <a:gd name="T1" fmla="*/ 0 h 21600"/>
                    <a:gd name="T2" fmla="*/ 4 w 21600"/>
                    <a:gd name="T3" fmla="*/ 3 h 21600"/>
                    <a:gd name="T4" fmla="*/ 0 w 21600"/>
                    <a:gd name="T5" fmla="*/ 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prstDash val="dash"/>
                  <a:round/>
                  <a:headEnd/>
                  <a:tailEnd/>
                </a:ln>
                <a:effectLst/>
              </p:spPr>
              <p:txBody>
                <a:bodyPr wrap="none" anchor="ctr"/>
                <a:lstStyle/>
                <a:p>
                  <a:endParaRPr lang="zh-CN" altLang="en-US"/>
                </a:p>
              </p:txBody>
            </p:sp>
            <p:sp>
              <p:nvSpPr>
                <p:cNvPr id="22579" name="Rectangle 73"/>
                <p:cNvSpPr>
                  <a:spLocks noChangeArrowheads="1"/>
                </p:cNvSpPr>
                <p:nvPr/>
              </p:nvSpPr>
              <p:spPr bwMode="auto">
                <a:xfrm flipH="1">
                  <a:off x="4464" y="1392"/>
                  <a:ext cx="480" cy="480"/>
                </a:xfrm>
                <a:prstGeom prst="rect">
                  <a:avLst/>
                </a:prstGeom>
                <a:noFill/>
                <a:ln w="12700">
                  <a:solidFill>
                    <a:schemeClr val="tx1"/>
                  </a:solidFill>
                  <a:prstDash val="dash"/>
                  <a:miter lim="800000"/>
                  <a:headEnd/>
                  <a:tailEnd/>
                </a:ln>
                <a:effectLst/>
              </p:spPr>
              <p:txBody>
                <a:bodyPr rot="10800000" wrap="none" anchor="ctr"/>
                <a:lstStyle/>
                <a:p>
                  <a:pPr eaLnBrk="0" hangingPunct="0"/>
                  <a:endParaRPr kumimoji="1" lang="zh-CN" altLang="en-US" b="1"/>
                </a:p>
              </p:txBody>
            </p:sp>
          </p:grpSp>
          <p:sp>
            <p:nvSpPr>
              <p:cNvPr id="22576" name="Line 74"/>
              <p:cNvSpPr>
                <a:spLocks noChangeShapeType="1"/>
              </p:cNvSpPr>
              <p:nvPr/>
            </p:nvSpPr>
            <p:spPr bwMode="auto">
              <a:xfrm flipH="1">
                <a:off x="4080" y="3120"/>
                <a:ext cx="144" cy="144"/>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77" name="Line 75"/>
              <p:cNvSpPr>
                <a:spLocks noChangeShapeType="1"/>
              </p:cNvSpPr>
              <p:nvPr/>
            </p:nvSpPr>
            <p:spPr bwMode="auto">
              <a:xfrm flipH="1">
                <a:off x="4118" y="3120"/>
                <a:ext cx="240" cy="240"/>
              </a:xfrm>
              <a:prstGeom prst="line">
                <a:avLst/>
              </a:prstGeom>
              <a:noFill/>
              <a:ln w="12700">
                <a:solidFill>
                  <a:schemeClr val="tx1"/>
                </a:solidFill>
                <a:prstDash val="dash"/>
                <a:round/>
                <a:headEnd/>
                <a:tailEnd/>
              </a:ln>
              <a:effectLst/>
            </p:spPr>
            <p:txBody>
              <a:bodyPr wrap="none" anchor="ctr"/>
              <a:lstStyle/>
              <a:p>
                <a:endParaRPr lang="zh-CN" altLang="en-US"/>
              </a:p>
            </p:txBody>
          </p:sp>
        </p:grpSp>
        <p:grpSp>
          <p:nvGrpSpPr>
            <p:cNvPr id="16" name="Group 76"/>
            <p:cNvGrpSpPr>
              <a:grpSpLocks/>
            </p:cNvGrpSpPr>
            <p:nvPr/>
          </p:nvGrpSpPr>
          <p:grpSpPr bwMode="auto">
            <a:xfrm>
              <a:off x="3936" y="1859"/>
              <a:ext cx="480" cy="480"/>
              <a:chOff x="3600" y="3120"/>
              <a:chExt cx="480" cy="480"/>
            </a:xfrm>
          </p:grpSpPr>
          <p:grpSp>
            <p:nvGrpSpPr>
              <p:cNvPr id="17" name="Group 77"/>
              <p:cNvGrpSpPr>
                <a:grpSpLocks/>
              </p:cNvGrpSpPr>
              <p:nvPr/>
            </p:nvGrpSpPr>
            <p:grpSpPr bwMode="auto">
              <a:xfrm flipV="1">
                <a:off x="3600" y="3120"/>
                <a:ext cx="480" cy="480"/>
                <a:chOff x="4464" y="1392"/>
                <a:chExt cx="480" cy="480"/>
              </a:xfrm>
            </p:grpSpPr>
            <p:sp>
              <p:nvSpPr>
                <p:cNvPr id="22573" name="Arc 78"/>
                <p:cNvSpPr>
                  <a:spLocks/>
                </p:cNvSpPr>
                <p:nvPr/>
              </p:nvSpPr>
              <p:spPr bwMode="auto">
                <a:xfrm flipH="1">
                  <a:off x="4656" y="1622"/>
                  <a:ext cx="288" cy="238"/>
                </a:xfrm>
                <a:custGeom>
                  <a:avLst/>
                  <a:gdLst>
                    <a:gd name="T0" fmla="*/ 0 w 21600"/>
                    <a:gd name="T1" fmla="*/ 0 h 21600"/>
                    <a:gd name="T2" fmla="*/ 4 w 21600"/>
                    <a:gd name="T3" fmla="*/ 3 h 21600"/>
                    <a:gd name="T4" fmla="*/ 0 w 21600"/>
                    <a:gd name="T5" fmla="*/ 3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prstDash val="dash"/>
                  <a:round/>
                  <a:headEnd/>
                  <a:tailEnd/>
                </a:ln>
                <a:effectLst/>
              </p:spPr>
              <p:txBody>
                <a:bodyPr wrap="none" anchor="ctr"/>
                <a:lstStyle/>
                <a:p>
                  <a:endParaRPr lang="zh-CN" altLang="en-US"/>
                </a:p>
              </p:txBody>
            </p:sp>
            <p:sp>
              <p:nvSpPr>
                <p:cNvPr id="22574" name="Rectangle 79"/>
                <p:cNvSpPr>
                  <a:spLocks noChangeArrowheads="1"/>
                </p:cNvSpPr>
                <p:nvPr/>
              </p:nvSpPr>
              <p:spPr bwMode="auto">
                <a:xfrm flipH="1">
                  <a:off x="4464" y="1392"/>
                  <a:ext cx="480" cy="480"/>
                </a:xfrm>
                <a:prstGeom prst="rect">
                  <a:avLst/>
                </a:prstGeom>
                <a:noFill/>
                <a:ln w="12700">
                  <a:solidFill>
                    <a:schemeClr val="tx1"/>
                  </a:solidFill>
                  <a:prstDash val="dash"/>
                  <a:miter lim="800000"/>
                  <a:headEnd/>
                  <a:tailEnd/>
                </a:ln>
                <a:effectLst/>
              </p:spPr>
              <p:txBody>
                <a:bodyPr rot="10800000" wrap="none" anchor="ctr"/>
                <a:lstStyle/>
                <a:p>
                  <a:pPr eaLnBrk="0" hangingPunct="0"/>
                  <a:endParaRPr kumimoji="1" lang="zh-CN" altLang="en-US" b="1"/>
                </a:p>
              </p:txBody>
            </p:sp>
          </p:grpSp>
          <p:sp>
            <p:nvSpPr>
              <p:cNvPr id="22570" name="Line 80"/>
              <p:cNvSpPr>
                <a:spLocks noChangeShapeType="1"/>
              </p:cNvSpPr>
              <p:nvPr/>
            </p:nvSpPr>
            <p:spPr bwMode="auto">
              <a:xfrm flipH="1">
                <a:off x="3792" y="3120"/>
                <a:ext cx="144" cy="144"/>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71" name="Line 81"/>
              <p:cNvSpPr>
                <a:spLocks noChangeShapeType="1"/>
              </p:cNvSpPr>
              <p:nvPr/>
            </p:nvSpPr>
            <p:spPr bwMode="auto">
              <a:xfrm flipH="1">
                <a:off x="3888" y="3120"/>
                <a:ext cx="192" cy="192"/>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72" name="Line 82"/>
              <p:cNvSpPr>
                <a:spLocks noChangeShapeType="1"/>
              </p:cNvSpPr>
              <p:nvPr/>
            </p:nvSpPr>
            <p:spPr bwMode="auto">
              <a:xfrm flipH="1">
                <a:off x="3984" y="3264"/>
                <a:ext cx="96" cy="96"/>
              </a:xfrm>
              <a:prstGeom prst="line">
                <a:avLst/>
              </a:prstGeom>
              <a:noFill/>
              <a:ln w="12700">
                <a:solidFill>
                  <a:schemeClr val="tx1"/>
                </a:solidFill>
                <a:prstDash val="dash"/>
                <a:round/>
                <a:headEnd/>
                <a:tailEnd/>
              </a:ln>
              <a:effectLst/>
            </p:spPr>
            <p:txBody>
              <a:bodyPr wrap="none" anchor="ctr"/>
              <a:lstStyle/>
              <a:p>
                <a:endParaRPr lang="zh-CN" altLang="en-US"/>
              </a:p>
            </p:txBody>
          </p:sp>
        </p:grpSp>
        <p:sp>
          <p:nvSpPr>
            <p:cNvPr id="22554" name="Line 83"/>
            <p:cNvSpPr>
              <a:spLocks noChangeShapeType="1"/>
            </p:cNvSpPr>
            <p:nvPr/>
          </p:nvSpPr>
          <p:spPr bwMode="auto">
            <a:xfrm rot="-5400000">
              <a:off x="4296" y="2459"/>
              <a:ext cx="240"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55" name="Line 84"/>
            <p:cNvSpPr>
              <a:spLocks noChangeShapeType="1"/>
            </p:cNvSpPr>
            <p:nvPr/>
          </p:nvSpPr>
          <p:spPr bwMode="auto">
            <a:xfrm>
              <a:off x="3696" y="1859"/>
              <a:ext cx="240"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56" name="Line 85"/>
            <p:cNvSpPr>
              <a:spLocks noChangeShapeType="1"/>
            </p:cNvSpPr>
            <p:nvPr/>
          </p:nvSpPr>
          <p:spPr bwMode="auto">
            <a:xfrm>
              <a:off x="4896" y="1859"/>
              <a:ext cx="240"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57" name="Line 86"/>
            <p:cNvSpPr>
              <a:spLocks noChangeShapeType="1"/>
            </p:cNvSpPr>
            <p:nvPr/>
          </p:nvSpPr>
          <p:spPr bwMode="auto">
            <a:xfrm rot="-5400000">
              <a:off x="4296" y="1259"/>
              <a:ext cx="240"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2558" name="Rectangle 87"/>
            <p:cNvSpPr>
              <a:spLocks noChangeArrowheads="1"/>
            </p:cNvSpPr>
            <p:nvPr/>
          </p:nvSpPr>
          <p:spPr bwMode="auto">
            <a:xfrm>
              <a:off x="3936" y="1379"/>
              <a:ext cx="960" cy="960"/>
            </a:xfrm>
            <a:prstGeom prst="rect">
              <a:avLst/>
            </a:prstGeom>
            <a:noFill/>
            <a:ln w="12700" cap="sq">
              <a:solidFill>
                <a:schemeClr val="tx1"/>
              </a:solidFill>
              <a:miter lim="800000"/>
              <a:headEnd/>
              <a:tailEnd/>
            </a:ln>
            <a:effectLst/>
          </p:spPr>
          <p:txBody>
            <a:bodyPr wrap="none" anchor="ctr"/>
            <a:lstStyle/>
            <a:p>
              <a:pPr eaLnBrk="0" hangingPunct="0"/>
              <a:endParaRPr kumimoji="1" lang="zh-CN" altLang="en-US" b="1"/>
            </a:p>
          </p:txBody>
        </p:sp>
        <p:sp>
          <p:nvSpPr>
            <p:cNvPr id="22559" name="Text Box 88"/>
            <p:cNvSpPr txBox="1">
              <a:spLocks noChangeArrowheads="1"/>
            </p:cNvSpPr>
            <p:nvPr/>
          </p:nvSpPr>
          <p:spPr bwMode="auto">
            <a:xfrm>
              <a:off x="3935" y="2064"/>
              <a:ext cx="386" cy="318"/>
            </a:xfrm>
            <a:prstGeom prst="rect">
              <a:avLst/>
            </a:prstGeom>
            <a:noFill/>
            <a:ln w="12700" cap="sq">
              <a:noFill/>
              <a:miter lim="800000"/>
              <a:headEnd/>
              <a:tailEnd/>
            </a:ln>
            <a:effectLst/>
          </p:spPr>
          <p:txBody>
            <a:bodyPr>
              <a:spAutoFit/>
            </a:bodyPr>
            <a:lstStyle/>
            <a:p>
              <a:pPr algn="ctr">
                <a:spcBef>
                  <a:spcPct val="50000"/>
                </a:spcBef>
              </a:pPr>
              <a:r>
                <a:rPr kumimoji="1" lang="en-US" altLang="zh-CN" sz="1600" b="1" dirty="0">
                  <a:latin typeface="Times New Roman" pitchFamily="18" charset="0"/>
                </a:rPr>
                <a:t>2</a:t>
              </a:r>
            </a:p>
          </p:txBody>
        </p:sp>
        <p:sp>
          <p:nvSpPr>
            <p:cNvPr id="22560" name="Text Box 89"/>
            <p:cNvSpPr txBox="1">
              <a:spLocks noChangeArrowheads="1"/>
            </p:cNvSpPr>
            <p:nvPr/>
          </p:nvSpPr>
          <p:spPr bwMode="auto">
            <a:xfrm>
              <a:off x="4560" y="1392"/>
              <a:ext cx="383" cy="318"/>
            </a:xfrm>
            <a:prstGeom prst="rect">
              <a:avLst/>
            </a:prstGeom>
            <a:noFill/>
            <a:ln w="12700" cap="sq">
              <a:noFill/>
              <a:miter lim="800000"/>
              <a:headEnd/>
              <a:tailEnd/>
            </a:ln>
            <a:effectLst/>
          </p:spPr>
          <p:txBody>
            <a:bodyPr>
              <a:spAutoFit/>
            </a:bodyPr>
            <a:lstStyle/>
            <a:p>
              <a:pPr algn="ctr">
                <a:spcBef>
                  <a:spcPct val="50000"/>
                </a:spcBef>
              </a:pPr>
              <a:r>
                <a:rPr kumimoji="1" lang="en-US" altLang="zh-CN" sz="1600" b="1" dirty="0" smtClean="0">
                  <a:latin typeface="Times New Roman" pitchFamily="18" charset="0"/>
                </a:rPr>
                <a:t>3</a:t>
              </a:r>
              <a:endParaRPr kumimoji="1" lang="en-US" altLang="zh-CN" sz="1600" b="1" dirty="0">
                <a:latin typeface="Times New Roman" pitchFamily="18" charset="0"/>
              </a:endParaRPr>
            </a:p>
          </p:txBody>
        </p:sp>
        <p:sp>
          <p:nvSpPr>
            <p:cNvPr id="22561" name="Text Box 90"/>
            <p:cNvSpPr txBox="1">
              <a:spLocks noChangeArrowheads="1"/>
            </p:cNvSpPr>
            <p:nvPr/>
          </p:nvSpPr>
          <p:spPr bwMode="auto">
            <a:xfrm>
              <a:off x="4560" y="2064"/>
              <a:ext cx="383" cy="318"/>
            </a:xfrm>
            <a:prstGeom prst="rect">
              <a:avLst/>
            </a:prstGeom>
            <a:noFill/>
            <a:ln w="12700" cap="sq">
              <a:noFill/>
              <a:miter lim="800000"/>
              <a:headEnd/>
              <a:tailEnd/>
            </a:ln>
            <a:effectLst/>
          </p:spPr>
          <p:txBody>
            <a:bodyPr>
              <a:spAutoFit/>
            </a:bodyPr>
            <a:lstStyle/>
            <a:p>
              <a:pPr algn="ctr">
                <a:spcBef>
                  <a:spcPct val="50000"/>
                </a:spcBef>
              </a:pPr>
              <a:r>
                <a:rPr kumimoji="1" lang="en-US" altLang="zh-CN" sz="1600" b="1">
                  <a:latin typeface="Times New Roman" pitchFamily="18" charset="0"/>
                </a:rPr>
                <a:t>1</a:t>
              </a:r>
            </a:p>
          </p:txBody>
        </p:sp>
        <p:sp>
          <p:nvSpPr>
            <p:cNvPr id="22562" name="AutoShape 91"/>
            <p:cNvSpPr>
              <a:spLocks noChangeArrowheads="1"/>
            </p:cNvSpPr>
            <p:nvPr/>
          </p:nvSpPr>
          <p:spPr bwMode="auto">
            <a:xfrm>
              <a:off x="3282" y="1783"/>
              <a:ext cx="384" cy="144"/>
            </a:xfrm>
            <a:prstGeom prst="leftRightArrow">
              <a:avLst>
                <a:gd name="adj1" fmla="val 50000"/>
                <a:gd name="adj2" fmla="val 53333"/>
              </a:avLst>
            </a:prstGeom>
            <a:noFill/>
            <a:ln w="12700" cap="sq">
              <a:solidFill>
                <a:schemeClr val="tx1"/>
              </a:solidFill>
              <a:miter lim="800000"/>
              <a:headEnd/>
              <a:tailEnd/>
            </a:ln>
            <a:effectLst/>
          </p:spPr>
          <p:txBody>
            <a:bodyPr wrap="none" anchor="ctr"/>
            <a:lstStyle/>
            <a:p>
              <a:pPr eaLnBrk="0" hangingPunct="0"/>
              <a:endParaRPr kumimoji="1" lang="zh-CN" altLang="en-US" b="1"/>
            </a:p>
          </p:txBody>
        </p:sp>
        <p:sp>
          <p:nvSpPr>
            <p:cNvPr id="22563" name="Line 92"/>
            <p:cNvSpPr>
              <a:spLocks noChangeShapeType="1"/>
            </p:cNvSpPr>
            <p:nvPr/>
          </p:nvSpPr>
          <p:spPr bwMode="auto">
            <a:xfrm flipV="1">
              <a:off x="4176" y="1968"/>
              <a:ext cx="144" cy="816"/>
            </a:xfrm>
            <a:prstGeom prst="line">
              <a:avLst/>
            </a:prstGeom>
            <a:noFill/>
            <a:ln w="12700" cap="sq">
              <a:solidFill>
                <a:schemeClr val="tx1"/>
              </a:solidFill>
              <a:round/>
              <a:headEnd/>
              <a:tailEnd type="triangle" w="med" len="med"/>
            </a:ln>
            <a:effectLst/>
          </p:spPr>
          <p:txBody>
            <a:bodyPr wrap="none" anchor="ctr"/>
            <a:lstStyle/>
            <a:p>
              <a:endParaRPr lang="zh-CN" altLang="en-US"/>
            </a:p>
          </p:txBody>
        </p:sp>
        <p:sp>
          <p:nvSpPr>
            <p:cNvPr id="22564" name="Line 93"/>
            <p:cNvSpPr>
              <a:spLocks noChangeShapeType="1"/>
            </p:cNvSpPr>
            <p:nvPr/>
          </p:nvSpPr>
          <p:spPr bwMode="auto">
            <a:xfrm flipH="1" flipV="1">
              <a:off x="4824" y="2256"/>
              <a:ext cx="288" cy="528"/>
            </a:xfrm>
            <a:prstGeom prst="line">
              <a:avLst/>
            </a:prstGeom>
            <a:noFill/>
            <a:ln w="12700" cap="sq">
              <a:solidFill>
                <a:schemeClr val="tx1"/>
              </a:solidFill>
              <a:round/>
              <a:headEnd/>
              <a:tailEnd type="triangle" w="med" len="med"/>
            </a:ln>
            <a:effectLst/>
          </p:spPr>
          <p:txBody>
            <a:bodyPr wrap="none" anchor="ctr"/>
            <a:lstStyle/>
            <a:p>
              <a:endParaRPr lang="zh-CN" altLang="en-US"/>
            </a:p>
          </p:txBody>
        </p:sp>
        <p:grpSp>
          <p:nvGrpSpPr>
            <p:cNvPr id="18" name="Group 94"/>
            <p:cNvGrpSpPr>
              <a:grpSpLocks/>
            </p:cNvGrpSpPr>
            <p:nvPr/>
          </p:nvGrpSpPr>
          <p:grpSpPr bwMode="auto">
            <a:xfrm>
              <a:off x="4416" y="1862"/>
              <a:ext cx="96" cy="96"/>
              <a:chOff x="2256" y="2352"/>
              <a:chExt cx="144" cy="144"/>
            </a:xfrm>
          </p:grpSpPr>
          <p:sp>
            <p:nvSpPr>
              <p:cNvPr id="22567" name="Line 95"/>
              <p:cNvSpPr>
                <a:spLocks noChangeShapeType="1"/>
              </p:cNvSpPr>
              <p:nvPr/>
            </p:nvSpPr>
            <p:spPr bwMode="auto">
              <a:xfrm>
                <a:off x="2400" y="2352"/>
                <a:ext cx="0" cy="144"/>
              </a:xfrm>
              <a:prstGeom prst="line">
                <a:avLst/>
              </a:prstGeom>
              <a:noFill/>
              <a:ln w="12700" cap="sq">
                <a:solidFill>
                  <a:schemeClr val="tx1"/>
                </a:solidFill>
                <a:round/>
                <a:headEnd/>
                <a:tailEnd/>
              </a:ln>
              <a:effectLst/>
            </p:spPr>
            <p:txBody>
              <a:bodyPr wrap="none" anchor="ctr"/>
              <a:lstStyle/>
              <a:p>
                <a:endParaRPr lang="zh-CN" altLang="en-US"/>
              </a:p>
            </p:txBody>
          </p:sp>
          <p:sp>
            <p:nvSpPr>
              <p:cNvPr id="22568" name="Line 96"/>
              <p:cNvSpPr>
                <a:spLocks noChangeShapeType="1"/>
              </p:cNvSpPr>
              <p:nvPr/>
            </p:nvSpPr>
            <p:spPr bwMode="auto">
              <a:xfrm>
                <a:off x="2256" y="2496"/>
                <a:ext cx="144" cy="0"/>
              </a:xfrm>
              <a:prstGeom prst="line">
                <a:avLst/>
              </a:prstGeom>
              <a:noFill/>
              <a:ln w="12700" cap="sq">
                <a:solidFill>
                  <a:schemeClr val="tx1"/>
                </a:solidFill>
                <a:round/>
                <a:headEnd/>
                <a:tailEnd/>
              </a:ln>
              <a:effectLst/>
            </p:spPr>
            <p:txBody>
              <a:bodyPr wrap="none" anchor="ctr"/>
              <a:lstStyle/>
              <a:p>
                <a:endParaRPr lang="zh-CN" altLang="en-US"/>
              </a:p>
            </p:txBody>
          </p:sp>
        </p:grpSp>
        <p:sp>
          <p:nvSpPr>
            <p:cNvPr id="22566" name="Line 97"/>
            <p:cNvSpPr>
              <a:spLocks noChangeShapeType="1"/>
            </p:cNvSpPr>
            <p:nvPr/>
          </p:nvSpPr>
          <p:spPr bwMode="auto">
            <a:xfrm flipH="1">
              <a:off x="4464" y="1084"/>
              <a:ext cx="96" cy="864"/>
            </a:xfrm>
            <a:prstGeom prst="line">
              <a:avLst/>
            </a:prstGeom>
            <a:noFill/>
            <a:ln w="12700" cap="sq">
              <a:solidFill>
                <a:schemeClr val="tx1"/>
              </a:solidFill>
              <a:round/>
              <a:headEnd/>
              <a:tailEnd type="triangle" w="med" len="med"/>
            </a:ln>
            <a:effectLst/>
          </p:spPr>
          <p:txBody>
            <a:bodyPr wrap="none" anchor="ctr"/>
            <a:lstStyle/>
            <a:p>
              <a:endParaRPr lang="zh-CN" altLang="en-US"/>
            </a:p>
          </p:txBody>
        </p:sp>
      </p:grpSp>
      <p:grpSp>
        <p:nvGrpSpPr>
          <p:cNvPr id="19" name="Group 5"/>
          <p:cNvGrpSpPr>
            <a:grpSpLocks/>
          </p:cNvGrpSpPr>
          <p:nvPr/>
        </p:nvGrpSpPr>
        <p:grpSpPr bwMode="auto">
          <a:xfrm>
            <a:off x="2640013" y="4436864"/>
            <a:ext cx="765175" cy="619125"/>
            <a:chOff x="1440" y="1187"/>
            <a:chExt cx="576" cy="528"/>
          </a:xfrm>
        </p:grpSpPr>
        <p:sp>
          <p:nvSpPr>
            <p:cNvPr id="22546" name="Text Box 6"/>
            <p:cNvSpPr txBox="1">
              <a:spLocks noChangeArrowheads="1"/>
            </p:cNvSpPr>
            <p:nvPr/>
          </p:nvSpPr>
          <p:spPr bwMode="auto">
            <a:xfrm>
              <a:off x="1440" y="1187"/>
              <a:ext cx="576" cy="516"/>
            </a:xfrm>
            <a:prstGeom prst="rect">
              <a:avLst/>
            </a:prstGeom>
            <a:noFill/>
            <a:ln w="12700" cap="sq">
              <a:noFill/>
              <a:miter lim="800000"/>
              <a:headEnd/>
              <a:tailEnd/>
            </a:ln>
            <a:effectLst/>
          </p:spPr>
          <p:txBody>
            <a:bodyPr>
              <a:spAutoFit/>
            </a:bodyPr>
            <a:lstStyle/>
            <a:p>
              <a:pPr>
                <a:lnSpc>
                  <a:spcPct val="80000"/>
                </a:lnSpc>
                <a:spcBef>
                  <a:spcPct val="50000"/>
                </a:spcBef>
              </a:pPr>
              <a:r>
                <a:rPr kumimoji="1" lang="zh-CN" altLang="en-US" sz="1600" b="1">
                  <a:latin typeface="Times New Roman" pitchFamily="18" charset="0"/>
                </a:rPr>
                <a:t>二维</a:t>
              </a:r>
            </a:p>
            <a:p>
              <a:pPr>
                <a:lnSpc>
                  <a:spcPct val="80000"/>
                </a:lnSpc>
                <a:spcBef>
                  <a:spcPct val="50000"/>
                </a:spcBef>
              </a:pPr>
              <a:r>
                <a:rPr kumimoji="1" lang="en-US" altLang="zh-CN" sz="1600" b="1">
                  <a:latin typeface="Times New Roman" pitchFamily="18" charset="0"/>
                </a:rPr>
                <a:t>DFT</a:t>
              </a:r>
            </a:p>
          </p:txBody>
        </p:sp>
        <p:sp>
          <p:nvSpPr>
            <p:cNvPr id="22547" name="Line 7"/>
            <p:cNvSpPr>
              <a:spLocks noChangeShapeType="1"/>
            </p:cNvSpPr>
            <p:nvPr/>
          </p:nvSpPr>
          <p:spPr bwMode="auto">
            <a:xfrm>
              <a:off x="1488" y="1715"/>
              <a:ext cx="384" cy="0"/>
            </a:xfrm>
            <a:prstGeom prst="line">
              <a:avLst/>
            </a:prstGeom>
            <a:noFill/>
            <a:ln w="12700" cap="sq">
              <a:solidFill>
                <a:schemeClr val="tx1"/>
              </a:solidFill>
              <a:round/>
              <a:headEnd/>
              <a:tailEnd type="triangle" w="med" len="med"/>
            </a:ln>
            <a:effectLst/>
          </p:spPr>
          <p:txBody>
            <a:bodyPr wrap="none" anchor="ctr"/>
            <a:lstStyle/>
            <a:p>
              <a:endParaRPr lang="zh-CN" altLang="en-US"/>
            </a:p>
          </p:txBody>
        </p:sp>
      </p:grpSp>
      <p:grpSp>
        <p:nvGrpSpPr>
          <p:cNvPr id="20" name="Group 8"/>
          <p:cNvGrpSpPr>
            <a:grpSpLocks/>
          </p:cNvGrpSpPr>
          <p:nvPr/>
        </p:nvGrpSpPr>
        <p:grpSpPr bwMode="auto">
          <a:xfrm>
            <a:off x="2640013" y="5517951"/>
            <a:ext cx="830262" cy="660400"/>
            <a:chOff x="1392" y="2003"/>
            <a:chExt cx="624" cy="563"/>
          </a:xfrm>
        </p:grpSpPr>
        <p:sp>
          <p:nvSpPr>
            <p:cNvPr id="22544" name="Text Box 9"/>
            <p:cNvSpPr txBox="1">
              <a:spLocks noChangeArrowheads="1"/>
            </p:cNvSpPr>
            <p:nvPr/>
          </p:nvSpPr>
          <p:spPr bwMode="auto">
            <a:xfrm>
              <a:off x="1392" y="2050"/>
              <a:ext cx="624" cy="516"/>
            </a:xfrm>
            <a:prstGeom prst="rect">
              <a:avLst/>
            </a:prstGeom>
            <a:noFill/>
            <a:ln w="12700" cap="sq">
              <a:noFill/>
              <a:miter lim="800000"/>
              <a:headEnd/>
              <a:tailEnd/>
            </a:ln>
            <a:effectLst/>
          </p:spPr>
          <p:txBody>
            <a:bodyPr>
              <a:spAutoFit/>
            </a:bodyPr>
            <a:lstStyle/>
            <a:p>
              <a:pPr>
                <a:lnSpc>
                  <a:spcPct val="80000"/>
                </a:lnSpc>
                <a:spcBef>
                  <a:spcPct val="50000"/>
                </a:spcBef>
              </a:pPr>
              <a:r>
                <a:rPr kumimoji="1" lang="zh-CN" altLang="en-US" sz="1600" b="1">
                  <a:latin typeface="Times New Roman" pitchFamily="18" charset="0"/>
                </a:rPr>
                <a:t>二维</a:t>
              </a:r>
            </a:p>
            <a:p>
              <a:pPr>
                <a:lnSpc>
                  <a:spcPct val="80000"/>
                </a:lnSpc>
                <a:spcBef>
                  <a:spcPct val="50000"/>
                </a:spcBef>
              </a:pPr>
              <a:r>
                <a:rPr kumimoji="1" lang="en-US" altLang="zh-CN" sz="1600" b="1">
                  <a:latin typeface="Times New Roman" pitchFamily="18" charset="0"/>
                </a:rPr>
                <a:t>IDFT</a:t>
              </a:r>
            </a:p>
          </p:txBody>
        </p:sp>
        <p:sp>
          <p:nvSpPr>
            <p:cNvPr id="22545" name="Line 10"/>
            <p:cNvSpPr>
              <a:spLocks noChangeShapeType="1"/>
            </p:cNvSpPr>
            <p:nvPr/>
          </p:nvSpPr>
          <p:spPr bwMode="auto">
            <a:xfrm flipH="1">
              <a:off x="1450" y="2003"/>
              <a:ext cx="384" cy="0"/>
            </a:xfrm>
            <a:prstGeom prst="line">
              <a:avLst/>
            </a:prstGeom>
            <a:noFill/>
            <a:ln w="12700" cap="sq">
              <a:solidFill>
                <a:schemeClr val="tx1"/>
              </a:solidFill>
              <a:round/>
              <a:headEnd/>
              <a:tailEnd type="triangle" w="med" len="med"/>
            </a:ln>
            <a:effec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98020">
                                            <p:txEl>
                                              <p:pRg st="0" end="0"/>
                                            </p:txEl>
                                          </p:spTgt>
                                        </p:tgtEl>
                                        <p:attrNameLst>
                                          <p:attrName>style.visibility</p:attrName>
                                        </p:attrNameLst>
                                      </p:cBhvr>
                                      <p:to>
                                        <p:strVal val="visible"/>
                                      </p:to>
                                    </p:set>
                                    <p:animEffect transition="in" filter="box(out)">
                                      <p:cBhvr>
                                        <p:cTn id="17" dur="500"/>
                                        <p:tgtEl>
                                          <p:spTgt spid="598020">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98019">
                                            <p:txEl>
                                              <p:pRg st="0" end="0"/>
                                            </p:txEl>
                                          </p:spTgt>
                                        </p:tgtEl>
                                        <p:attrNameLst>
                                          <p:attrName>style.visibility</p:attrName>
                                        </p:attrNameLst>
                                      </p:cBhvr>
                                      <p:to>
                                        <p:strVal val="visible"/>
                                      </p:to>
                                    </p:set>
                                    <p:animEffect transition="in" filter="box(out)">
                                      <p:cBhvr>
                                        <p:cTn id="22" dur="500"/>
                                        <p:tgtEl>
                                          <p:spTgt spid="598019">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98030">
                                            <p:txEl>
                                              <p:pRg st="0" end="0"/>
                                            </p:txEl>
                                          </p:spTgt>
                                        </p:tgtEl>
                                        <p:attrNameLst>
                                          <p:attrName>style.visibility</p:attrName>
                                        </p:attrNameLst>
                                      </p:cBhvr>
                                      <p:to>
                                        <p:strVal val="visible"/>
                                      </p:to>
                                    </p:set>
                                    <p:animEffect transition="in" filter="box(out)">
                                      <p:cBhvr>
                                        <p:cTn id="27" dur="500"/>
                                        <p:tgtEl>
                                          <p:spTgt spid="598030">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ox(out)">
                                      <p:cBhvr>
                                        <p:cTn id="32" dur="500"/>
                                        <p:tgtEl>
                                          <p:spTgt spid="11"/>
                                        </p:tgtEl>
                                      </p:cBhvr>
                                    </p:animEffect>
                                  </p:childTnLst>
                                  <p:subTnLst>
                                    <p:audio>
                                      <p:cMediaNode>
                                        <p:cTn display="0" masterRel="sameClick">
                                          <p:stCondLst>
                                            <p:cond evt="begin" delay="0">
                                              <p:tn val="30"/>
                                            </p:cond>
                                          </p:stCondLst>
                                          <p:endCondLst>
                                            <p:cond evt="onStopAudio" delay="0">
                                              <p:tgtEl>
                                                <p:sldTgt/>
                                              </p:tgtEl>
                                            </p:cond>
                                          </p:endCondLst>
                                        </p:cTn>
                                        <p:tgtEl>
                                          <p:sndTgt r:embed="rId4" name="camera.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98071">
                                            <p:txEl>
                                              <p:pRg st="0" end="0"/>
                                            </p:txEl>
                                          </p:spTgt>
                                        </p:tgtEl>
                                        <p:attrNameLst>
                                          <p:attrName>style.visibility</p:attrName>
                                        </p:attrNameLst>
                                      </p:cBhvr>
                                      <p:to>
                                        <p:strVal val="visible"/>
                                      </p:to>
                                    </p:set>
                                    <p:animEffect transition="in" filter="box(out)">
                                      <p:cBhvr>
                                        <p:cTn id="37" dur="500"/>
                                        <p:tgtEl>
                                          <p:spTgt spid="598071">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3" name="CAMERA.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98031">
                                            <p:txEl>
                                              <p:pRg st="0" end="0"/>
                                            </p:txEl>
                                          </p:spTgt>
                                        </p:tgtEl>
                                        <p:attrNameLst>
                                          <p:attrName>style.visibility</p:attrName>
                                        </p:attrNameLst>
                                      </p:cBhvr>
                                      <p:to>
                                        <p:strVal val="visible"/>
                                      </p:to>
                                    </p:set>
                                    <p:animEffect transition="in" filter="box(out)">
                                      <p:cBhvr>
                                        <p:cTn id="42" dur="500"/>
                                        <p:tgtEl>
                                          <p:spTgt spid="598031">
                                            <p:txEl>
                                              <p:pRg st="0" end="0"/>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3" name="CAMERA.WAV"/>
                                        </p:tgtEl>
                                      </p:cMediaNode>
                                    </p:audio>
                                  </p:sub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98032">
                                            <p:txEl>
                                              <p:pRg st="0" end="0"/>
                                            </p:txEl>
                                          </p:spTgt>
                                        </p:tgtEl>
                                        <p:attrNameLst>
                                          <p:attrName>style.visibility</p:attrName>
                                        </p:attrNameLst>
                                      </p:cBhvr>
                                      <p:to>
                                        <p:strVal val="visible"/>
                                      </p:to>
                                    </p:set>
                                    <p:animEffect transition="in" filter="box(out)">
                                      <p:cBhvr>
                                        <p:cTn id="47" dur="500"/>
                                        <p:tgtEl>
                                          <p:spTgt spid="598032">
                                            <p:txEl>
                                              <p:pRg st="0" end="0"/>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3" name="CAMERA.WAV"/>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ox(out)">
                                      <p:cBhvr>
                                        <p:cTn id="52" dur="500"/>
                                        <p:tgtEl>
                                          <p:spTgt spid="19"/>
                                        </p:tgtEl>
                                      </p:cBhvr>
                                    </p:animEffect>
                                  </p:childTnLst>
                                  <p:subTnLst>
                                    <p:audio>
                                      <p:cMediaNode>
                                        <p:cTn display="0" masterRel="sameClick">
                                          <p:stCondLst>
                                            <p:cond evt="begin" delay="0">
                                              <p:tn val="50"/>
                                            </p:cond>
                                          </p:stCondLst>
                                          <p:endCondLst>
                                            <p:cond evt="onStopAudio" delay="0">
                                              <p:tgtEl>
                                                <p:sldTgt/>
                                              </p:tgtEl>
                                            </p:cond>
                                          </p:endCondLst>
                                        </p:cTn>
                                        <p:tgtEl>
                                          <p:sndTgt r:embed="rId3" name="CAMERA.WAV"/>
                                        </p:tgtEl>
                                      </p:cMediaNode>
                                    </p:audio>
                                  </p:sub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ox(out)">
                                      <p:cBhvr>
                                        <p:cTn id="57" dur="500"/>
                                        <p:tgtEl>
                                          <p:spTgt spid="20"/>
                                        </p:tgtEl>
                                      </p:cBhvr>
                                    </p:animEffect>
                                  </p:childTnLst>
                                  <p:subTnLst>
                                    <p:audio>
                                      <p:cMediaNode>
                                        <p:cTn display="0" masterRel="sameClick">
                                          <p:stCondLst>
                                            <p:cond evt="begin" delay="0">
                                              <p:tn val="5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9" grpId="0" build="p" autoUpdateAnimBg="0"/>
      <p:bldP spid="598020" grpId="0" build="p" autoUpdateAnimBg="0"/>
      <p:bldP spid="598030" grpId="0" build="p" autoUpdateAnimBg="0"/>
      <p:bldP spid="598031" grpId="0" build="p" autoUpdateAnimBg="0"/>
      <p:bldP spid="598032" grpId="0" build="p" autoUpdateAnimBg="0"/>
      <p:bldP spid="598071"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722313" y="458788"/>
            <a:ext cx="7262812" cy="854075"/>
          </a:xfrm>
        </p:spPr>
        <p:txBody>
          <a:bodyPr>
            <a:normAutofit/>
          </a:bodyPr>
          <a:lstStyle/>
          <a:p>
            <a:r>
              <a:rPr lang="zh-CN" altLang="en-US" b="1" dirty="0" smtClean="0">
                <a:latin typeface="+mn-ea"/>
              </a:rPr>
              <a:t>图像的</a:t>
            </a:r>
            <a:r>
              <a:rPr lang="en-US" altLang="zh-CN" b="1" dirty="0" smtClean="0">
                <a:latin typeface="宋体" pitchFamily="2" charset="-122"/>
                <a:ea typeface="宋体" pitchFamily="2" charset="-122"/>
              </a:rPr>
              <a:t>Fourier</a:t>
            </a:r>
            <a:r>
              <a:rPr lang="zh-CN" altLang="en-US" b="1" dirty="0" smtClean="0">
                <a:latin typeface="宋体" pitchFamily="2" charset="-122"/>
                <a:ea typeface="宋体" pitchFamily="2" charset="-122"/>
              </a:rPr>
              <a:t>变换</a:t>
            </a:r>
          </a:p>
        </p:txBody>
      </p:sp>
      <p:pic>
        <p:nvPicPr>
          <p:cNvPr id="212995" name="Picture 3" descr="tt009"/>
          <p:cNvPicPr>
            <a:picLocks noGrp="1" noChangeAspect="1" noChangeArrowheads="1"/>
          </p:cNvPicPr>
          <p:nvPr>
            <p:ph sz="half" idx="1"/>
          </p:nvPr>
        </p:nvPicPr>
        <p:blipFill>
          <a:blip r:embed="rId2" cstate="print"/>
          <a:srcRect/>
          <a:stretch>
            <a:fillRect/>
          </a:stretch>
        </p:blipFill>
        <p:spPr>
          <a:xfrm>
            <a:off x="28445" y="2204864"/>
            <a:ext cx="3031387" cy="2808312"/>
          </a:xfrm>
          <a:noFill/>
        </p:spPr>
      </p:pic>
      <p:pic>
        <p:nvPicPr>
          <p:cNvPr id="212996" name="Picture 4" descr="tt009fft"/>
          <p:cNvPicPr>
            <a:picLocks noGrp="1" noChangeAspect="1" noChangeArrowheads="1"/>
          </p:cNvPicPr>
          <p:nvPr>
            <p:ph sz="half" idx="2"/>
          </p:nvPr>
        </p:nvPicPr>
        <p:blipFill>
          <a:blip r:embed="rId3" cstate="print"/>
          <a:srcRect/>
          <a:stretch>
            <a:fillRect/>
          </a:stretch>
        </p:blipFill>
        <p:spPr>
          <a:xfrm>
            <a:off x="5940152" y="2204864"/>
            <a:ext cx="3122621" cy="2808312"/>
          </a:xfrm>
          <a:noFill/>
        </p:spPr>
      </p:pic>
      <p:pic>
        <p:nvPicPr>
          <p:cNvPr id="186369" name="Picture 1"/>
          <p:cNvPicPr>
            <a:picLocks noChangeAspect="1" noChangeArrowheads="1"/>
          </p:cNvPicPr>
          <p:nvPr/>
        </p:nvPicPr>
        <p:blipFill>
          <a:blip r:embed="rId4" cstate="print"/>
          <a:srcRect/>
          <a:stretch>
            <a:fillRect/>
          </a:stretch>
        </p:blipFill>
        <p:spPr bwMode="auto">
          <a:xfrm>
            <a:off x="3048754" y="2204864"/>
            <a:ext cx="3107422" cy="2885464"/>
          </a:xfrm>
          <a:prstGeom prst="rect">
            <a:avLst/>
          </a:prstGeom>
          <a:noFill/>
          <a:ln w="9525">
            <a:noFill/>
            <a:miter lim="800000"/>
            <a:headEnd/>
            <a:tailEnd/>
          </a:ln>
        </p:spPr>
      </p:pic>
      <p:pic>
        <p:nvPicPr>
          <p:cNvPr id="186370" name="Picture 2"/>
          <p:cNvPicPr>
            <a:picLocks noChangeAspect="1" noChangeArrowheads="1"/>
          </p:cNvPicPr>
          <p:nvPr/>
        </p:nvPicPr>
        <p:blipFill>
          <a:blip r:embed="rId5" cstate="print"/>
          <a:srcRect/>
          <a:stretch>
            <a:fillRect/>
          </a:stretch>
        </p:blipFill>
        <p:spPr bwMode="auto">
          <a:xfrm>
            <a:off x="395536" y="5157192"/>
            <a:ext cx="8394376" cy="504056"/>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2995"/>
                                        </p:tgtEl>
                                        <p:attrNameLst>
                                          <p:attrName>style.visibility</p:attrName>
                                        </p:attrNameLst>
                                      </p:cBhvr>
                                      <p:to>
                                        <p:strVal val="visible"/>
                                      </p:to>
                                    </p:set>
                                    <p:animEffect transition="in" filter="checkerboard(across)">
                                      <p:cBhvr>
                                        <p:cTn id="7" dur="500"/>
                                        <p:tgtEl>
                                          <p:spTgt spid="21299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6369"/>
                                        </p:tgtEl>
                                        <p:attrNameLst>
                                          <p:attrName>style.visibility</p:attrName>
                                        </p:attrNameLst>
                                      </p:cBhvr>
                                      <p:to>
                                        <p:strVal val="visible"/>
                                      </p:to>
                                    </p:set>
                                    <p:anim calcmode="lin" valueType="num">
                                      <p:cBhvr additive="base">
                                        <p:cTn id="12" dur="500" fill="hold"/>
                                        <p:tgtEl>
                                          <p:spTgt spid="186369"/>
                                        </p:tgtEl>
                                        <p:attrNameLst>
                                          <p:attrName>ppt_x</p:attrName>
                                        </p:attrNameLst>
                                      </p:cBhvr>
                                      <p:tavLst>
                                        <p:tav tm="0">
                                          <p:val>
                                            <p:strVal val="#ppt_x"/>
                                          </p:val>
                                        </p:tav>
                                        <p:tav tm="100000">
                                          <p:val>
                                            <p:strVal val="#ppt_x"/>
                                          </p:val>
                                        </p:tav>
                                      </p:tavLst>
                                    </p:anim>
                                    <p:anim calcmode="lin" valueType="num">
                                      <p:cBhvr additive="base">
                                        <p:cTn id="13" dur="500" fill="hold"/>
                                        <p:tgtEl>
                                          <p:spTgt spid="18636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212996"/>
                                        </p:tgtEl>
                                        <p:attrNameLst>
                                          <p:attrName>style.visibility</p:attrName>
                                        </p:attrNameLst>
                                      </p:cBhvr>
                                      <p:to>
                                        <p:strVal val="visible"/>
                                      </p:to>
                                    </p:set>
                                    <p:animEffect transition="in" filter="checkerboard(across)">
                                      <p:cBhvr>
                                        <p:cTn id="18" dur="500"/>
                                        <p:tgtEl>
                                          <p:spTgt spid="212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
          <p:cNvSpPr>
            <a:spLocks noGrp="1" noChangeArrowheads="1"/>
          </p:cNvSpPr>
          <p:nvPr>
            <p:ph type="sldNum" sz="quarter" idx="12"/>
          </p:nvPr>
        </p:nvSpPr>
        <p:spPr/>
        <p:txBody>
          <a:bodyPr/>
          <a:lstStyle/>
          <a:p>
            <a:pPr>
              <a:defRPr/>
            </a:pPr>
            <a:fld id="{FE7583CC-8125-4637-A313-9C70E62E4A50}" type="slidenum">
              <a:rPr lang="en-US" altLang="zh-CN">
                <a:latin typeface="Times New Roman" pitchFamily="18" charset="0"/>
                <a:cs typeface="Times New Roman" pitchFamily="18" charset="0"/>
              </a:rPr>
              <a:pPr>
                <a:defRPr/>
              </a:pPr>
              <a:t>44</a:t>
            </a:fld>
            <a:endParaRPr lang="en-US" altLang="zh-CN">
              <a:latin typeface="Times New Roman" pitchFamily="18" charset="0"/>
              <a:cs typeface="Times New Roman" pitchFamily="18" charset="0"/>
            </a:endParaRPr>
          </a:p>
        </p:txBody>
      </p:sp>
      <p:sp>
        <p:nvSpPr>
          <p:cNvPr id="27651" name="Rectangle 4"/>
          <p:cNvSpPr>
            <a:spLocks noChangeArrowheads="1"/>
          </p:cNvSpPr>
          <p:nvPr/>
        </p:nvSpPr>
        <p:spPr bwMode="auto">
          <a:xfrm>
            <a:off x="2699792" y="332656"/>
            <a:ext cx="4213225" cy="908050"/>
          </a:xfrm>
          <a:prstGeom prst="rect">
            <a:avLst/>
          </a:prstGeom>
          <a:noFill/>
          <a:ln w="9525">
            <a:noFill/>
            <a:miter lim="800000"/>
            <a:headEnd/>
            <a:tailEnd/>
          </a:ln>
        </p:spPr>
        <p:txBody>
          <a:bodyPr anchor="ctr"/>
          <a:lstStyle/>
          <a:p>
            <a:pPr algn="ctr" eaLnBrk="0" hangingPunct="0"/>
            <a:r>
              <a:rPr lang="zh-CN" altLang="en-US" sz="4400" b="1" dirty="0">
                <a:latin typeface="Times New Roman" pitchFamily="18" charset="0"/>
                <a:cs typeface="Times New Roman" pitchFamily="18" charset="0"/>
              </a:rPr>
              <a:t>二维傅立叶变换</a:t>
            </a:r>
          </a:p>
        </p:txBody>
      </p:sp>
      <p:pic>
        <p:nvPicPr>
          <p:cNvPr id="27652" name="Picture 5" descr="1"/>
          <p:cNvPicPr>
            <a:picLocks noChangeAspect="1" noChangeArrowheads="1"/>
          </p:cNvPicPr>
          <p:nvPr/>
        </p:nvPicPr>
        <p:blipFill>
          <a:blip r:embed="rId2" cstate="print"/>
          <a:srcRect/>
          <a:stretch>
            <a:fillRect/>
          </a:stretch>
        </p:blipFill>
        <p:spPr bwMode="auto">
          <a:xfrm>
            <a:off x="251520" y="1916832"/>
            <a:ext cx="2857611" cy="2880023"/>
          </a:xfrm>
          <a:prstGeom prst="rect">
            <a:avLst/>
          </a:prstGeom>
          <a:noFill/>
          <a:ln w="9525">
            <a:noFill/>
            <a:miter lim="800000"/>
            <a:headEnd/>
            <a:tailEnd/>
          </a:ln>
        </p:spPr>
      </p:pic>
      <p:pic>
        <p:nvPicPr>
          <p:cNvPr id="27653" name="Picture 6" descr="2"/>
          <p:cNvPicPr>
            <a:picLocks noChangeAspect="1" noChangeArrowheads="1"/>
          </p:cNvPicPr>
          <p:nvPr/>
        </p:nvPicPr>
        <p:blipFill>
          <a:blip r:embed="rId3" cstate="print"/>
          <a:srcRect/>
          <a:stretch>
            <a:fillRect/>
          </a:stretch>
        </p:blipFill>
        <p:spPr bwMode="auto">
          <a:xfrm>
            <a:off x="3203848" y="1916832"/>
            <a:ext cx="2825680" cy="2836590"/>
          </a:xfrm>
          <a:prstGeom prst="rect">
            <a:avLst/>
          </a:prstGeom>
          <a:noFill/>
          <a:ln w="9525">
            <a:noFill/>
            <a:miter lim="800000"/>
            <a:headEnd/>
            <a:tailEnd/>
          </a:ln>
        </p:spPr>
      </p:pic>
      <p:pic>
        <p:nvPicPr>
          <p:cNvPr id="27654" name="Picture 8" descr="4"/>
          <p:cNvPicPr>
            <a:picLocks noChangeAspect="1" noChangeArrowheads="1"/>
          </p:cNvPicPr>
          <p:nvPr/>
        </p:nvPicPr>
        <p:blipFill>
          <a:blip r:embed="rId4" cstate="print"/>
          <a:srcRect/>
          <a:stretch>
            <a:fillRect/>
          </a:stretch>
        </p:blipFill>
        <p:spPr bwMode="auto">
          <a:xfrm>
            <a:off x="6156175" y="1916832"/>
            <a:ext cx="2896071" cy="2808312"/>
          </a:xfrm>
          <a:prstGeom prst="rect">
            <a:avLst/>
          </a:prstGeom>
          <a:noFill/>
          <a:ln w="9525">
            <a:noFill/>
            <a:miter lim="800000"/>
            <a:headEnd/>
            <a:tailEnd/>
          </a:ln>
        </p:spPr>
      </p:pic>
      <p:sp>
        <p:nvSpPr>
          <p:cNvPr id="27655" name="Text Box 9"/>
          <p:cNvSpPr txBox="1">
            <a:spLocks noChangeArrowheads="1"/>
          </p:cNvSpPr>
          <p:nvPr/>
        </p:nvSpPr>
        <p:spPr bwMode="auto">
          <a:xfrm>
            <a:off x="3275856" y="4941168"/>
            <a:ext cx="2519363" cy="1077218"/>
          </a:xfrm>
          <a:prstGeom prst="rect">
            <a:avLst/>
          </a:prstGeom>
          <a:noFill/>
          <a:ln w="9525">
            <a:noFill/>
            <a:miter lim="800000"/>
            <a:headEnd/>
            <a:tailEnd/>
          </a:ln>
          <a:effectLst/>
        </p:spPr>
        <p:txBody>
          <a:bodyPr>
            <a:spAutoFit/>
          </a:bodyPr>
          <a:lstStyle/>
          <a:p>
            <a:r>
              <a:rPr lang="en-US" altLang="zh-CN" sz="3200" dirty="0">
                <a:latin typeface="Times New Roman" pitchFamily="18" charset="0"/>
                <a:cs typeface="Times New Roman" pitchFamily="18" charset="0"/>
              </a:rPr>
              <a:t>b)</a:t>
            </a:r>
            <a:r>
              <a:rPr lang="zh-CN" altLang="en-US" sz="3200" dirty="0">
                <a:latin typeface="Times New Roman" pitchFamily="18" charset="0"/>
                <a:cs typeface="Times New Roman" pitchFamily="18" charset="0"/>
              </a:rPr>
              <a:t>无平移的傅立叶频谱</a:t>
            </a:r>
          </a:p>
        </p:txBody>
      </p:sp>
      <p:sp>
        <p:nvSpPr>
          <p:cNvPr id="27656" name="Text Box 10"/>
          <p:cNvSpPr txBox="1">
            <a:spLocks noChangeArrowheads="1"/>
          </p:cNvSpPr>
          <p:nvPr/>
        </p:nvSpPr>
        <p:spPr bwMode="auto">
          <a:xfrm>
            <a:off x="5715008" y="5013176"/>
            <a:ext cx="3348037" cy="1077218"/>
          </a:xfrm>
          <a:prstGeom prst="rect">
            <a:avLst/>
          </a:prstGeom>
          <a:noFill/>
          <a:ln w="9525">
            <a:noFill/>
            <a:miter lim="800000"/>
            <a:headEnd/>
            <a:tailEnd/>
          </a:ln>
          <a:effectLst/>
        </p:spPr>
        <p:txBody>
          <a:bodyPr>
            <a:spAutoFit/>
          </a:bodyPr>
          <a:lstStyle/>
          <a:p>
            <a:r>
              <a:rPr lang="en-US" altLang="zh-CN" sz="3200" dirty="0">
                <a:latin typeface="Times New Roman" pitchFamily="18" charset="0"/>
                <a:cs typeface="Times New Roman" pitchFamily="18" charset="0"/>
              </a:rPr>
              <a:t>c)</a:t>
            </a:r>
            <a:r>
              <a:rPr lang="zh-CN" altLang="en-US" sz="3200" dirty="0">
                <a:latin typeface="Times New Roman" pitchFamily="18" charset="0"/>
                <a:cs typeface="Times New Roman" pitchFamily="18" charset="0"/>
              </a:rPr>
              <a:t>原点移到中心的傅立叶频谱</a:t>
            </a:r>
          </a:p>
        </p:txBody>
      </p:sp>
      <p:sp>
        <p:nvSpPr>
          <p:cNvPr id="27657" name="Text Box 11"/>
          <p:cNvSpPr txBox="1">
            <a:spLocks noChangeArrowheads="1"/>
          </p:cNvSpPr>
          <p:nvPr/>
        </p:nvSpPr>
        <p:spPr bwMode="auto">
          <a:xfrm>
            <a:off x="3059112" y="6021388"/>
            <a:ext cx="3889151" cy="584775"/>
          </a:xfrm>
          <a:prstGeom prst="rect">
            <a:avLst/>
          </a:prstGeom>
          <a:noFill/>
          <a:ln w="9525">
            <a:noFill/>
            <a:miter lim="800000"/>
            <a:headEnd/>
            <a:tailEnd/>
          </a:ln>
          <a:effectLst/>
        </p:spPr>
        <p:txBody>
          <a:bodyPr wrap="square">
            <a:spAutoFit/>
          </a:bodyPr>
          <a:lstStyle/>
          <a:p>
            <a:r>
              <a:rPr lang="zh-CN" altLang="en-US" sz="3200" dirty="0">
                <a:latin typeface="Times New Roman" pitchFamily="18" charset="0"/>
                <a:cs typeface="Times New Roman" pitchFamily="18" charset="0"/>
              </a:rPr>
              <a:t>图像频谱移动示例</a:t>
            </a:r>
          </a:p>
        </p:txBody>
      </p:sp>
      <p:sp>
        <p:nvSpPr>
          <p:cNvPr id="27658" name="Text Box 12"/>
          <p:cNvSpPr txBox="1">
            <a:spLocks noChangeArrowheads="1"/>
          </p:cNvSpPr>
          <p:nvPr/>
        </p:nvSpPr>
        <p:spPr bwMode="auto">
          <a:xfrm>
            <a:off x="395536" y="5157192"/>
            <a:ext cx="1512342" cy="584775"/>
          </a:xfrm>
          <a:prstGeom prst="rect">
            <a:avLst/>
          </a:prstGeom>
          <a:noFill/>
          <a:ln w="9525">
            <a:noFill/>
            <a:miter lim="800000"/>
            <a:headEnd/>
            <a:tailEnd/>
          </a:ln>
          <a:effectLst/>
        </p:spPr>
        <p:txBody>
          <a:bodyPr wrap="square">
            <a:spAutoFit/>
          </a:bodyPr>
          <a:lstStyle/>
          <a:p>
            <a:r>
              <a:rPr lang="en-US" altLang="zh-CN" sz="3200" dirty="0">
                <a:latin typeface="Times New Roman" pitchFamily="18" charset="0"/>
                <a:cs typeface="Times New Roman" pitchFamily="18" charset="0"/>
              </a:rPr>
              <a:t>a</a:t>
            </a:r>
            <a:r>
              <a:rPr lang="en-US" altLang="zh-CN" sz="3200" dirty="0" smtClean="0">
                <a:latin typeface="Times New Roman" pitchFamily="18" charset="0"/>
                <a:cs typeface="Times New Roman" pitchFamily="18" charset="0"/>
              </a:rPr>
              <a:t>)</a:t>
            </a:r>
            <a:r>
              <a:rPr lang="zh-CN" altLang="en-US" sz="3200" dirty="0" smtClean="0">
                <a:latin typeface="Times New Roman" pitchFamily="18" charset="0"/>
                <a:cs typeface="Times New Roman" pitchFamily="18" charset="0"/>
              </a:rPr>
              <a:t>原图</a:t>
            </a:r>
            <a:endParaRPr lang="en-US" altLang="zh-CN" sz="3200" dirty="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en-US" b="1" dirty="0" smtClean="0"/>
              <a:t>严格成立</a:t>
            </a:r>
          </a:p>
        </p:txBody>
      </p:sp>
      <p:sp>
        <p:nvSpPr>
          <p:cNvPr id="58371" name="Rectangle 3"/>
          <p:cNvSpPr>
            <a:spLocks noGrp="1" noChangeArrowheads="1"/>
          </p:cNvSpPr>
          <p:nvPr>
            <p:ph idx="1"/>
          </p:nvPr>
        </p:nvSpPr>
        <p:spPr/>
        <p:txBody>
          <a:bodyPr/>
          <a:lstStyle/>
          <a:p>
            <a:r>
              <a:rPr lang="zh-CN" altLang="en-US" b="1" dirty="0" smtClean="0">
                <a:solidFill>
                  <a:srgbClr val="0000FF"/>
                </a:solidFill>
              </a:rPr>
              <a:t>连续傅里叶变换</a:t>
            </a:r>
            <a:r>
              <a:rPr lang="zh-CN" altLang="en-US" dirty="0" smtClean="0"/>
              <a:t>与它的</a:t>
            </a:r>
            <a:r>
              <a:rPr lang="zh-CN" altLang="en-US" b="1" dirty="0" smtClean="0">
                <a:solidFill>
                  <a:srgbClr val="0000FF"/>
                </a:solidFill>
              </a:rPr>
              <a:t>逆变换</a:t>
            </a:r>
            <a:r>
              <a:rPr lang="zh-CN" altLang="en-US" dirty="0" smtClean="0"/>
              <a:t>，每个等式都是</a:t>
            </a:r>
            <a:r>
              <a:rPr lang="zh-CN" altLang="en-US" b="1" dirty="0" smtClean="0">
                <a:solidFill>
                  <a:srgbClr val="0000FF"/>
                </a:solidFill>
              </a:rPr>
              <a:t>严格成立</a:t>
            </a:r>
            <a:r>
              <a:rPr lang="zh-CN" altLang="en-US" dirty="0" smtClean="0"/>
              <a:t>的。（傅里叶级数与此类似）。</a:t>
            </a:r>
          </a:p>
          <a:p>
            <a:r>
              <a:rPr lang="zh-CN" altLang="en-US" b="1" dirty="0" smtClean="0">
                <a:solidFill>
                  <a:srgbClr val="0000FF"/>
                </a:solidFill>
              </a:rPr>
              <a:t>离散傅里叶变换</a:t>
            </a:r>
            <a:r>
              <a:rPr lang="zh-CN" altLang="en-US" dirty="0" smtClean="0"/>
              <a:t>前后的两个向量由</a:t>
            </a:r>
            <a:r>
              <a:rPr lang="zh-CN" altLang="en-US" b="1" dirty="0" smtClean="0">
                <a:solidFill>
                  <a:srgbClr val="0000FF"/>
                </a:solidFill>
              </a:rPr>
              <a:t>可逆</a:t>
            </a:r>
            <a:r>
              <a:rPr lang="zh-CN" altLang="en-US" dirty="0" smtClean="0"/>
              <a:t>线性变换相互对应。因此，这些等式关系是</a:t>
            </a:r>
            <a:r>
              <a:rPr lang="zh-CN" altLang="en-US" b="1" dirty="0" smtClean="0">
                <a:solidFill>
                  <a:srgbClr val="0000FF"/>
                </a:solidFill>
              </a:rPr>
              <a:t>严格成立</a:t>
            </a:r>
            <a:r>
              <a:rPr lang="zh-CN" altLang="en-US" dirty="0" smtClean="0"/>
              <a:t>的。</a:t>
            </a: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418011"/>
            <a:ext cx="8229600" cy="1143000"/>
          </a:xfrm>
        </p:spPr>
        <p:txBody>
          <a:bodyPr/>
          <a:lstStyle/>
          <a:p>
            <a:r>
              <a:rPr lang="zh-CN" altLang="en-US" b="1" dirty="0" smtClean="0"/>
              <a:t>两者的差别和关系</a:t>
            </a:r>
          </a:p>
        </p:txBody>
      </p:sp>
      <p:sp>
        <p:nvSpPr>
          <p:cNvPr id="5939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59396" name="Rectangle 7"/>
          <p:cNvSpPr>
            <a:spLocks noChangeArrowheads="1"/>
          </p:cNvSpPr>
          <p:nvPr/>
        </p:nvSpPr>
        <p:spPr bwMode="auto">
          <a:xfrm>
            <a:off x="0" y="3276600"/>
            <a:ext cx="9144000" cy="0"/>
          </a:xfrm>
          <a:prstGeom prst="rect">
            <a:avLst/>
          </a:prstGeom>
          <a:noFill/>
          <a:ln w="9525">
            <a:noFill/>
            <a:miter lim="800000"/>
            <a:headEnd/>
            <a:tailEnd/>
          </a:ln>
        </p:spPr>
        <p:txBody>
          <a:bodyPr wrap="none" anchor="ctr">
            <a:spAutoFit/>
          </a:bodyPr>
          <a:lstStyle/>
          <a:p>
            <a:endParaRPr lang="zh-CN" altLang="en-US"/>
          </a:p>
        </p:txBody>
      </p:sp>
      <p:sp>
        <p:nvSpPr>
          <p:cNvPr id="59397"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59398" name="Rectangle 11"/>
          <p:cNvSpPr>
            <a:spLocks noChangeArrowheads="1"/>
          </p:cNvSpPr>
          <p:nvPr/>
        </p:nvSpPr>
        <p:spPr bwMode="auto">
          <a:xfrm>
            <a:off x="0" y="3276600"/>
            <a:ext cx="9144000" cy="0"/>
          </a:xfrm>
          <a:prstGeom prst="rect">
            <a:avLst/>
          </a:prstGeom>
          <a:noFill/>
          <a:ln w="9525">
            <a:noFill/>
            <a:miter lim="800000"/>
            <a:headEnd/>
            <a:tailEnd/>
          </a:ln>
        </p:spPr>
        <p:txBody>
          <a:bodyPr wrap="none" anchor="ctr">
            <a:spAutoFit/>
          </a:bodyPr>
          <a:lstStyle/>
          <a:p>
            <a:endParaRPr lang="zh-CN" altLang="en-US"/>
          </a:p>
        </p:txBody>
      </p:sp>
      <p:pic>
        <p:nvPicPr>
          <p:cNvPr id="59399" name="Picture 12"/>
          <p:cNvPicPr>
            <a:picLocks noChangeAspect="1" noChangeArrowheads="1"/>
          </p:cNvPicPr>
          <p:nvPr/>
        </p:nvPicPr>
        <p:blipFill>
          <a:blip r:embed="rId2" cstate="print"/>
          <a:srcRect/>
          <a:stretch>
            <a:fillRect/>
          </a:stretch>
        </p:blipFill>
        <p:spPr bwMode="auto">
          <a:xfrm>
            <a:off x="395288" y="1989138"/>
            <a:ext cx="8353425" cy="1943100"/>
          </a:xfrm>
          <a:prstGeom prst="rect">
            <a:avLst/>
          </a:prstGeom>
          <a:noFill/>
          <a:ln w="9525">
            <a:noFill/>
            <a:miter lim="800000"/>
            <a:headEnd/>
            <a:tailEnd/>
          </a:ln>
        </p:spPr>
      </p:pic>
      <p:pic>
        <p:nvPicPr>
          <p:cNvPr id="59400" name="Picture 13"/>
          <p:cNvPicPr>
            <a:picLocks noChangeAspect="1" noChangeArrowheads="1"/>
          </p:cNvPicPr>
          <p:nvPr/>
        </p:nvPicPr>
        <p:blipFill>
          <a:blip r:embed="rId3" cstate="print"/>
          <a:srcRect/>
          <a:stretch>
            <a:fillRect/>
          </a:stretch>
        </p:blipFill>
        <p:spPr bwMode="auto">
          <a:xfrm>
            <a:off x="395288" y="3916363"/>
            <a:ext cx="8353425" cy="2176462"/>
          </a:xfrm>
          <a:prstGeom prst="rect">
            <a:avLst/>
          </a:prstGeom>
          <a:noFill/>
          <a:ln w="9525">
            <a:noFill/>
            <a:miter lim="800000"/>
            <a:headEnd/>
            <a:tailEnd/>
          </a:ln>
        </p:spPr>
      </p:pic>
      <p:sp>
        <p:nvSpPr>
          <p:cNvPr id="59401" name="Line 14"/>
          <p:cNvSpPr>
            <a:spLocks noChangeShapeType="1"/>
          </p:cNvSpPr>
          <p:nvPr/>
        </p:nvSpPr>
        <p:spPr bwMode="auto">
          <a:xfrm>
            <a:off x="6372225" y="3284538"/>
            <a:ext cx="1944688" cy="0"/>
          </a:xfrm>
          <a:prstGeom prst="line">
            <a:avLst/>
          </a:prstGeom>
          <a:noFill/>
          <a:ln w="9525">
            <a:solidFill>
              <a:schemeClr val="tx1"/>
            </a:solidFill>
            <a:round/>
            <a:headEnd/>
            <a:tailEnd/>
          </a:ln>
        </p:spPr>
        <p:txBody>
          <a:bodyPr/>
          <a:lstStyle/>
          <a:p>
            <a:endParaRPr lang="zh-CN" altLang="en-US"/>
          </a:p>
        </p:txBody>
      </p:sp>
      <p:cxnSp>
        <p:nvCxnSpPr>
          <p:cNvPr id="3" name="直接连接符 2"/>
          <p:cNvCxnSpPr/>
          <p:nvPr/>
        </p:nvCxnSpPr>
        <p:spPr>
          <a:xfrm>
            <a:off x="1547664" y="3789040"/>
            <a:ext cx="3384376"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2926" y="1988840"/>
            <a:ext cx="9078148" cy="2880319"/>
          </a:xfrm>
          <a:prstGeom prst="rect">
            <a:avLst/>
          </a:prstGeom>
        </p:spPr>
      </p:pic>
      <p:sp>
        <p:nvSpPr>
          <p:cNvPr id="60418" name="Rectangle 2"/>
          <p:cNvSpPr>
            <a:spLocks noGrp="1" noChangeArrowheads="1"/>
          </p:cNvSpPr>
          <p:nvPr>
            <p:ph type="title"/>
          </p:nvPr>
        </p:nvSpPr>
        <p:spPr/>
        <p:txBody>
          <a:bodyPr/>
          <a:lstStyle/>
          <a:p>
            <a:r>
              <a:rPr lang="zh-CN" altLang="en-US" b="1" dirty="0" smtClean="0"/>
              <a:t>两者的差别和关系</a:t>
            </a:r>
          </a:p>
        </p:txBody>
      </p:sp>
      <p:sp>
        <p:nvSpPr>
          <p:cNvPr id="60420" name="Text Box 6"/>
          <p:cNvSpPr txBox="1">
            <a:spLocks noChangeArrowheads="1"/>
          </p:cNvSpPr>
          <p:nvPr/>
        </p:nvSpPr>
        <p:spPr bwMode="auto">
          <a:xfrm>
            <a:off x="900113" y="5373688"/>
            <a:ext cx="2879725" cy="584775"/>
          </a:xfrm>
          <a:prstGeom prst="rect">
            <a:avLst/>
          </a:prstGeom>
          <a:noFill/>
          <a:ln w="9525">
            <a:noFill/>
            <a:miter lim="800000"/>
            <a:headEnd/>
            <a:tailEnd/>
          </a:ln>
        </p:spPr>
        <p:txBody>
          <a:bodyPr>
            <a:spAutoFit/>
          </a:bodyPr>
          <a:lstStyle/>
          <a:p>
            <a:pPr>
              <a:spcBef>
                <a:spcPct val="50000"/>
              </a:spcBef>
            </a:pPr>
            <a:r>
              <a:rPr kumimoji="1" lang="zh-CN" altLang="en-US" sz="3200" b="1" dirty="0">
                <a:solidFill>
                  <a:srgbClr val="0000FF"/>
                </a:solidFill>
                <a:latin typeface="Times New Roman" pitchFamily="18" charset="0"/>
              </a:rPr>
              <a:t>频率范围不同</a:t>
            </a:r>
          </a:p>
        </p:txBody>
      </p:sp>
      <p:cxnSp>
        <p:nvCxnSpPr>
          <p:cNvPr id="3" name="直接连接符 2"/>
          <p:cNvCxnSpPr/>
          <p:nvPr/>
        </p:nvCxnSpPr>
        <p:spPr>
          <a:xfrm>
            <a:off x="1115616" y="4149080"/>
            <a:ext cx="19442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11560" y="4581128"/>
            <a:ext cx="165618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11188" y="1844675"/>
            <a:ext cx="7772400" cy="1143000"/>
          </a:xfrm>
        </p:spPr>
        <p:txBody>
          <a:bodyPr/>
          <a:lstStyle/>
          <a:p>
            <a:r>
              <a:rPr lang="en-US" altLang="zh-CN" sz="6000" dirty="0" smtClean="0">
                <a:latin typeface="Times New Roman" pitchFamily="18" charset="0"/>
                <a:cs typeface="Times New Roman" pitchFamily="18" charset="0"/>
              </a:rPr>
              <a:t>Question?</a:t>
            </a: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5"/>
          <p:cNvSpPr>
            <a:spLocks noGrp="1" noChangeArrowheads="1"/>
          </p:cNvSpPr>
          <p:nvPr>
            <p:ph type="title"/>
          </p:nvPr>
        </p:nvSpPr>
        <p:spPr/>
        <p:txBody>
          <a:bodyPr>
            <a:normAutofit/>
          </a:bodyPr>
          <a:lstStyle/>
          <a:p>
            <a:r>
              <a:rPr lang="zh-CN" altLang="en-US" b="1" dirty="0" smtClean="0">
                <a:latin typeface="Times New Roman" pitchFamily="18" charset="0"/>
                <a:cs typeface="Times New Roman" pitchFamily="18" charset="0"/>
              </a:rPr>
              <a:t>二维离散傅里叶变换</a:t>
            </a:r>
            <a:endParaRPr lang="en-US" altLang="zh-CN" b="1" dirty="0" smtClean="0">
              <a:latin typeface="Times New Roman" pitchFamily="18" charset="0"/>
              <a:cs typeface="Times New Roman" pitchFamily="18" charset="0"/>
            </a:endParaRPr>
          </a:p>
        </p:txBody>
      </p:sp>
      <p:sp>
        <p:nvSpPr>
          <p:cNvPr id="400386" name="Rectangle 2"/>
          <p:cNvSpPr>
            <a:spLocks noGrp="1" noChangeArrowheads="1"/>
          </p:cNvSpPr>
          <p:nvPr>
            <p:ph idx="1"/>
          </p:nvPr>
        </p:nvSpPr>
        <p:spPr>
          <a:xfrm>
            <a:off x="395536" y="1412776"/>
            <a:ext cx="8229600" cy="4525963"/>
          </a:xfrm>
        </p:spPr>
        <p:txBody>
          <a:bodyPr rtlCol="0">
            <a:normAutofit/>
          </a:bodyPr>
          <a:lstStyle/>
          <a:p>
            <a:pPr marL="665163" indent="-379413" fontAlgn="auto">
              <a:spcAft>
                <a:spcPts val="0"/>
              </a:spcAft>
              <a:buFontTx/>
              <a:buNone/>
              <a:defRPr/>
            </a:pPr>
            <a:r>
              <a:rPr lang="zh-CN" altLang="en-US" dirty="0" smtClean="0">
                <a:solidFill>
                  <a:schemeClr val="tx1"/>
                </a:solidFill>
                <a:latin typeface="Times New Roman" pitchFamily="18" charset="0"/>
                <a:cs typeface="Times New Roman" pitchFamily="18" charset="0"/>
              </a:rPr>
              <a:t>对</a:t>
            </a:r>
            <a:r>
              <a:rPr lang="en-US" altLang="zh-CN" dirty="0" smtClean="0">
                <a:solidFill>
                  <a:schemeClr val="tx1"/>
                </a:solidFill>
                <a:latin typeface="Times New Roman" pitchFamily="18" charset="0"/>
                <a:cs typeface="Times New Roman" pitchFamily="18" charset="0"/>
              </a:rPr>
              <a:t>M</a:t>
            </a:r>
            <a:r>
              <a:rPr lang="zh-CN" altLang="en-US" dirty="0" smtClean="0">
                <a:solidFill>
                  <a:schemeClr val="tx1"/>
                </a:solidFill>
                <a:latin typeface="Times New Roman" pitchFamily="18" charset="0"/>
                <a:cs typeface="Times New Roman" pitchFamily="18" charset="0"/>
              </a:rPr>
              <a:t>行</a:t>
            </a:r>
            <a:r>
              <a:rPr lang="en-US" altLang="zh-CN" dirty="0" smtClean="0">
                <a:solidFill>
                  <a:schemeClr val="tx1"/>
                </a:solidFill>
                <a:latin typeface="Times New Roman" pitchFamily="18" charset="0"/>
                <a:cs typeface="Times New Roman" pitchFamily="18" charset="0"/>
              </a:rPr>
              <a:t>N</a:t>
            </a:r>
            <a:r>
              <a:rPr lang="zh-CN" altLang="en-US" dirty="0" smtClean="0">
                <a:solidFill>
                  <a:schemeClr val="tx1"/>
                </a:solidFill>
                <a:latin typeface="Times New Roman" pitchFamily="18" charset="0"/>
                <a:cs typeface="Times New Roman" pitchFamily="18" charset="0"/>
              </a:rPr>
              <a:t>列二维离散图像</a:t>
            </a:r>
            <a:r>
              <a:rPr lang="en-US" altLang="zh-CN" i="1" dirty="0" smtClean="0">
                <a:solidFill>
                  <a:schemeClr val="tx1"/>
                </a:solidFill>
                <a:latin typeface="Times New Roman" pitchFamily="18" charset="0"/>
                <a:cs typeface="Times New Roman" pitchFamily="18" charset="0"/>
              </a:rPr>
              <a:t>f(</a:t>
            </a:r>
            <a:r>
              <a:rPr lang="en-US" altLang="zh-CN" i="1" dirty="0" err="1" smtClean="0">
                <a:solidFill>
                  <a:schemeClr val="tx1"/>
                </a:solidFill>
                <a:latin typeface="Times New Roman" pitchFamily="18" charset="0"/>
                <a:cs typeface="Times New Roman" pitchFamily="18" charset="0"/>
              </a:rPr>
              <a:t>x,y</a:t>
            </a:r>
            <a:r>
              <a:rPr lang="en-US" altLang="zh-CN" i="1" dirty="0" smtClean="0">
                <a:solidFill>
                  <a:schemeClr val="tx1"/>
                </a:solidFill>
                <a:latin typeface="Times New Roman" pitchFamily="18" charset="0"/>
                <a:cs typeface="Times New Roman" pitchFamily="18" charset="0"/>
              </a:rPr>
              <a:t>)</a:t>
            </a:r>
            <a:r>
              <a:rPr lang="zh-CN" altLang="en-US" dirty="0" smtClean="0">
                <a:solidFill>
                  <a:schemeClr val="tx1"/>
                </a:solidFill>
                <a:latin typeface="Times New Roman" pitchFamily="18" charset="0"/>
                <a:cs typeface="Times New Roman" pitchFamily="18" charset="0"/>
              </a:rPr>
              <a:t>的傅里叶变换对为</a:t>
            </a:r>
            <a:r>
              <a:rPr lang="en-US" altLang="zh-CN" dirty="0" smtClean="0">
                <a:solidFill>
                  <a:schemeClr val="tx1"/>
                </a:solidFill>
                <a:latin typeface="Times New Roman" pitchFamily="18" charset="0"/>
                <a:cs typeface="Times New Roman" pitchFamily="18" charset="0"/>
              </a:rPr>
              <a:t>: </a:t>
            </a:r>
          </a:p>
        </p:txBody>
      </p:sp>
      <p:sp>
        <p:nvSpPr>
          <p:cNvPr id="10248" name="Rectangle 3"/>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10249" name="Rectangle 4"/>
          <p:cNvSpPr>
            <a:spLocks noChangeArrowheads="1"/>
          </p:cNvSpPr>
          <p:nvPr/>
        </p:nvSpPr>
        <p:spPr bwMode="auto">
          <a:xfrm>
            <a:off x="0" y="3020497"/>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0242" name="Object 6"/>
          <p:cNvGraphicFramePr>
            <a:graphicFrameLocks noChangeAspect="1"/>
          </p:cNvGraphicFramePr>
          <p:nvPr/>
        </p:nvGraphicFramePr>
        <p:xfrm>
          <a:off x="395536" y="1988840"/>
          <a:ext cx="5360987" cy="1293812"/>
        </p:xfrm>
        <a:graphic>
          <a:graphicData uri="http://schemas.openxmlformats.org/presentationml/2006/ole">
            <mc:AlternateContent xmlns:mc="http://schemas.openxmlformats.org/markup-compatibility/2006">
              <mc:Choice xmlns:v="urn:schemas-microsoft-com:vml" Requires="v">
                <p:oleObj spid="_x0000_s186592" name="方程式" r:id="rId4" imgW="65837117" imgH="15849917" progId="Equation.3">
                  <p:embed/>
                </p:oleObj>
              </mc:Choice>
              <mc:Fallback>
                <p:oleObj name="方程式" r:id="rId4" imgW="65837117" imgH="15849917"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1988840"/>
                        <a:ext cx="5360987" cy="1293812"/>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3" name="Object 7"/>
          <p:cNvGraphicFramePr>
            <a:graphicFrameLocks noChangeAspect="1"/>
          </p:cNvGraphicFramePr>
          <p:nvPr/>
        </p:nvGraphicFramePr>
        <p:xfrm>
          <a:off x="395536" y="3573016"/>
          <a:ext cx="5400675" cy="1292225"/>
        </p:xfrm>
        <a:graphic>
          <a:graphicData uri="http://schemas.openxmlformats.org/presentationml/2006/ole">
            <mc:AlternateContent xmlns:mc="http://schemas.openxmlformats.org/markup-compatibility/2006">
              <mc:Choice xmlns:v="urn:schemas-microsoft-com:vml" Requires="v">
                <p:oleObj spid="_x0000_s186593" name="方程式" r:id="rId6" imgW="57302717" imgH="15849917" progId="Equation.3">
                  <p:embed/>
                </p:oleObj>
              </mc:Choice>
              <mc:Fallback>
                <p:oleObj name="方程式" r:id="rId6" imgW="57302717" imgH="15849917"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536" y="3573016"/>
                        <a:ext cx="5400675" cy="1292225"/>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4" name="Object 8"/>
          <p:cNvGraphicFramePr>
            <a:graphicFrameLocks noChangeAspect="1"/>
          </p:cNvGraphicFramePr>
          <p:nvPr/>
        </p:nvGraphicFramePr>
        <p:xfrm>
          <a:off x="539552" y="5157192"/>
          <a:ext cx="2829620" cy="530325"/>
        </p:xfrm>
        <a:graphic>
          <a:graphicData uri="http://schemas.openxmlformats.org/presentationml/2006/ole">
            <mc:AlternateContent xmlns:mc="http://schemas.openxmlformats.org/markup-compatibility/2006">
              <mc:Choice xmlns:v="urn:schemas-microsoft-com:vml" Requires="v">
                <p:oleObj spid="_x0000_s186594" name="方程式" r:id="rId8" imgW="29261117" imgH="5486717" progId="Equation.3">
                  <p:embed/>
                </p:oleObj>
              </mc:Choice>
              <mc:Fallback>
                <p:oleObj name="方程式" r:id="rId8" imgW="29261117" imgH="5486717"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552" y="5157192"/>
                        <a:ext cx="2829620" cy="530325"/>
                      </a:xfrm>
                      <a:prstGeom prst="rect">
                        <a:avLst/>
                      </a:prstGeom>
                      <a:solidFill>
                        <a:schemeClr val="bg1"/>
                      </a:solidFill>
                      <a:ln>
                        <a:noFill/>
                      </a:ln>
                      <a:effectLst/>
                      <a:extLst>
                        <a:ext uri="{91240B29-F687-4F45-9708-019B960494DF}">
                          <a14:hiddenLine xmlns:a14="http://schemas.microsoft.com/office/drawing/2010/main" w="38100" cmpd="dbl">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251520" y="5877272"/>
            <a:ext cx="1296144" cy="584775"/>
          </a:xfrm>
          <a:prstGeom prst="rect">
            <a:avLst/>
          </a:prstGeom>
          <a:noFill/>
        </p:spPr>
        <p:txBody>
          <a:bodyPr wrap="square" rtlCol="0">
            <a:spAutoFit/>
          </a:bodyPr>
          <a:lstStyle/>
          <a:p>
            <a:r>
              <a:rPr lang="zh-CN" altLang="en-US" sz="3200" b="1" dirty="0" smtClean="0">
                <a:solidFill>
                  <a:srgbClr val="0000FF"/>
                </a:solidFill>
                <a:latin typeface="Times New Roman" pitchFamily="18" charset="0"/>
                <a:cs typeface="Times New Roman" pitchFamily="18" charset="0"/>
              </a:rPr>
              <a:t>练习</a:t>
            </a:r>
            <a:endParaRPr lang="zh-CN" altLang="en-US" sz="3200" b="1" dirty="0">
              <a:solidFill>
                <a:srgbClr val="0000FF"/>
              </a:solidFill>
              <a:latin typeface="Times New Roman" pitchFamily="18" charset="0"/>
              <a:cs typeface="Times New Roman" pitchFamily="18" charset="0"/>
            </a:endParaRPr>
          </a:p>
        </p:txBody>
      </p:sp>
      <p:pic>
        <p:nvPicPr>
          <p:cNvPr id="12" name="Picture 11" descr="图片1"/>
          <p:cNvPicPr>
            <a:picLocks noChangeAspect="1" noChangeArrowheads="1"/>
          </p:cNvPicPr>
          <p:nvPr/>
        </p:nvPicPr>
        <p:blipFill>
          <a:blip r:embed="rId10" cstate="print"/>
          <a:srcRect/>
          <a:stretch>
            <a:fillRect/>
          </a:stretch>
        </p:blipFill>
        <p:spPr bwMode="auto">
          <a:xfrm>
            <a:off x="1475656" y="5561856"/>
            <a:ext cx="1763781" cy="1296144"/>
          </a:xfrm>
          <a:prstGeom prst="rect">
            <a:avLst/>
          </a:prstGeom>
          <a:noFill/>
          <a:ln w="9525">
            <a:noFill/>
            <a:miter lim="800000"/>
            <a:headEnd/>
            <a:tailEnd/>
          </a:ln>
        </p:spPr>
      </p:pic>
      <p:sp>
        <p:nvSpPr>
          <p:cNvPr id="13" name="Text Box 10"/>
          <p:cNvSpPr txBox="1">
            <a:spLocks noChangeArrowheads="1"/>
          </p:cNvSpPr>
          <p:nvPr/>
        </p:nvSpPr>
        <p:spPr bwMode="auto">
          <a:xfrm>
            <a:off x="4067944" y="5733256"/>
            <a:ext cx="4389438" cy="1077218"/>
          </a:xfrm>
          <a:prstGeom prst="rect">
            <a:avLst/>
          </a:prstGeom>
          <a:noFill/>
          <a:ln w="9525" cmpd="sng">
            <a:noFill/>
            <a:miter lim="800000"/>
            <a:headEnd/>
            <a:tailEnd/>
          </a:ln>
          <a:effectLst/>
        </p:spPr>
        <p:txBody>
          <a:bodyPr>
            <a:spAutoFit/>
          </a:bodyPr>
          <a:lstStyle/>
          <a:p>
            <a:r>
              <a:rPr lang="en-US" altLang="zh-CN" sz="3200" i="1" dirty="0" smtClean="0">
                <a:latin typeface="Times New Roman" pitchFamily="18" charset="0"/>
                <a:cs typeface="Times New Roman" pitchFamily="18" charset="0"/>
              </a:rPr>
              <a:t>f(0,1)=20;  f(1,1)=40;</a:t>
            </a:r>
          </a:p>
          <a:p>
            <a:r>
              <a:rPr lang="en-US" sz="3200" i="1" dirty="0" smtClean="0">
                <a:latin typeface="Times New Roman" pitchFamily="18" charset="0"/>
                <a:cs typeface="Times New Roman" pitchFamily="18" charset="0"/>
              </a:rPr>
              <a:t>f(0,0</a:t>
            </a:r>
            <a:r>
              <a:rPr lang="en-US" sz="3200" i="1" dirty="0">
                <a:latin typeface="Times New Roman" pitchFamily="18" charset="0"/>
                <a:cs typeface="Times New Roman" pitchFamily="18" charset="0"/>
              </a:rPr>
              <a:t>)=10</a:t>
            </a:r>
            <a:r>
              <a:rPr lang="en-US" sz="3200" i="1" dirty="0" smtClean="0">
                <a:latin typeface="Times New Roman" pitchFamily="18" charset="0"/>
                <a:cs typeface="Times New Roman" pitchFamily="18" charset="0"/>
              </a:rPr>
              <a:t>;  f(1,0)=30;</a:t>
            </a:r>
            <a:endParaRPr lang="en-US" sz="3200" i="1" dirty="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986" name="Picture 2" descr="yyjj"/>
          <p:cNvPicPr>
            <a:picLocks noChangeAspect="1" noChangeArrowheads="1"/>
          </p:cNvPicPr>
          <p:nvPr/>
        </p:nvPicPr>
        <p:blipFill>
          <a:blip r:embed="rId3" cstate="print"/>
          <a:srcRect/>
          <a:stretch>
            <a:fillRect/>
          </a:stretch>
        </p:blipFill>
        <p:spPr bwMode="auto">
          <a:xfrm>
            <a:off x="987425" y="0"/>
            <a:ext cx="5429250" cy="3921125"/>
          </a:xfrm>
          <a:prstGeom prst="rect">
            <a:avLst/>
          </a:prstGeom>
          <a:noFill/>
          <a:ln w="9525">
            <a:noFill/>
            <a:miter lim="800000"/>
            <a:headEnd/>
            <a:tailEnd/>
          </a:ln>
        </p:spPr>
      </p:pic>
      <p:pic>
        <p:nvPicPr>
          <p:cNvPr id="41987" name="Picture 3" descr="img944523_2"/>
          <p:cNvPicPr>
            <a:picLocks noChangeAspect="1" noChangeArrowheads="1"/>
          </p:cNvPicPr>
          <p:nvPr/>
        </p:nvPicPr>
        <p:blipFill>
          <a:blip r:embed="rId4" cstate="print"/>
          <a:srcRect/>
          <a:stretch>
            <a:fillRect/>
          </a:stretch>
        </p:blipFill>
        <p:spPr bwMode="auto">
          <a:xfrm>
            <a:off x="4876800" y="2182813"/>
            <a:ext cx="4079875" cy="4675187"/>
          </a:xfrm>
          <a:prstGeom prst="rect">
            <a:avLst/>
          </a:prstGeom>
          <a:noFill/>
          <a:ln w="9525">
            <a:noFill/>
            <a:miter lim="800000"/>
            <a:headEnd/>
            <a:tailEnd/>
          </a:ln>
        </p:spPr>
      </p:pic>
      <p:pic>
        <p:nvPicPr>
          <p:cNvPr id="41988" name="Picture 4" descr="13692"/>
          <p:cNvPicPr>
            <a:picLocks noChangeAspect="1" noChangeArrowheads="1"/>
          </p:cNvPicPr>
          <p:nvPr/>
        </p:nvPicPr>
        <p:blipFill>
          <a:blip r:embed="rId5" cstate="print"/>
          <a:srcRect/>
          <a:stretch>
            <a:fillRect/>
          </a:stretch>
        </p:blipFill>
        <p:spPr bwMode="auto">
          <a:xfrm>
            <a:off x="528638" y="2425700"/>
            <a:ext cx="2127250" cy="43783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title"/>
          </p:nvPr>
        </p:nvSpPr>
        <p:spPr>
          <a:ln/>
        </p:spPr>
        <p:txBody>
          <a:bodyPr/>
          <a:lstStyle/>
          <a:p>
            <a:pPr marL="0" indent="0"/>
            <a:r>
              <a:rPr lang="zh-CN" b="1" dirty="0">
                <a:latin typeface="Times New Roman" pitchFamily="18" charset="0"/>
                <a:cs typeface="Times New Roman" pitchFamily="18" charset="0"/>
              </a:rPr>
              <a:t>练习解答</a:t>
            </a:r>
            <a:endParaRPr lang="zh-CN" dirty="0">
              <a:latin typeface="Times New Roman" pitchFamily="18" charset="0"/>
              <a:cs typeface="Times New Roman" pitchFamily="18" charset="0"/>
            </a:endParaRPr>
          </a:p>
        </p:txBody>
      </p:sp>
      <p:sp>
        <p:nvSpPr>
          <p:cNvPr id="41987" name="内容占位符 2"/>
          <p:cNvSpPr>
            <a:spLocks noGrp="1" noChangeArrowheads="1"/>
          </p:cNvSpPr>
          <p:nvPr>
            <p:ph idx="1"/>
          </p:nvPr>
        </p:nvSpPr>
        <p:spPr>
          <a:ln/>
        </p:spPr>
        <p:txBody>
          <a:bodyPr/>
          <a:lstStyle/>
          <a:p>
            <a:pPr marL="342900" indent="-342900" algn="l">
              <a:buFont typeface="Arial" pitchFamily="34" charset="0"/>
              <a:buChar char="•"/>
            </a:pPr>
            <a:r>
              <a:rPr lang="zh-CN" altLang="en-US" i="1" dirty="0">
                <a:solidFill>
                  <a:schemeClr val="tx1"/>
                </a:solidFill>
                <a:latin typeface="Times New Roman" pitchFamily="18" charset="0"/>
                <a:cs typeface="Times New Roman" pitchFamily="18" charset="0"/>
              </a:rPr>
              <a:t>M</a:t>
            </a:r>
            <a:r>
              <a:rPr lang="zh-CN" altLang="en-US" dirty="0">
                <a:solidFill>
                  <a:schemeClr val="tx1"/>
                </a:solidFill>
                <a:latin typeface="Times New Roman" pitchFamily="18" charset="0"/>
                <a:cs typeface="Times New Roman" pitchFamily="18" charset="0"/>
              </a:rPr>
              <a:t>=2，</a:t>
            </a:r>
            <a:r>
              <a:rPr lang="zh-CN" altLang="en-US" i="1" dirty="0">
                <a:solidFill>
                  <a:schemeClr val="tx1"/>
                </a:solidFill>
                <a:latin typeface="Times New Roman" pitchFamily="18" charset="0"/>
                <a:cs typeface="Times New Roman" pitchFamily="18" charset="0"/>
              </a:rPr>
              <a:t>N</a:t>
            </a:r>
            <a:r>
              <a:rPr lang="zh-CN" altLang="en-US" dirty="0">
                <a:solidFill>
                  <a:schemeClr val="tx1"/>
                </a:solidFill>
                <a:latin typeface="Times New Roman" pitchFamily="18" charset="0"/>
                <a:cs typeface="Times New Roman" pitchFamily="18" charset="0"/>
              </a:rPr>
              <a:t>=2，</a:t>
            </a:r>
          </a:p>
          <a:p>
            <a:pPr marL="342900" indent="-342900" algn="l">
              <a:buFont typeface="Arial" pitchFamily="34" charset="0"/>
              <a:buChar char="•"/>
            </a:pPr>
            <a:r>
              <a:rPr lang="en-US" i="1" dirty="0">
                <a:solidFill>
                  <a:schemeClr val="tx1"/>
                </a:solidFill>
                <a:latin typeface="Times New Roman" pitchFamily="18" charset="0"/>
                <a:cs typeface="Times New Roman" pitchFamily="18" charset="0"/>
              </a:rPr>
              <a:t>f(0,0)=10;  f(0,1)=20</a:t>
            </a:r>
            <a:r>
              <a:rPr lang="en-US" i="1" dirty="0" smtClean="0">
                <a:solidFill>
                  <a:schemeClr val="tx1"/>
                </a:solidFill>
                <a:latin typeface="Times New Roman" pitchFamily="18" charset="0"/>
                <a:cs typeface="Times New Roman" pitchFamily="18" charset="0"/>
              </a:rPr>
              <a:t>; f(1,0</a:t>
            </a:r>
            <a:r>
              <a:rPr lang="en-US" i="1" dirty="0">
                <a:solidFill>
                  <a:schemeClr val="tx1"/>
                </a:solidFill>
                <a:latin typeface="Times New Roman" pitchFamily="18" charset="0"/>
                <a:cs typeface="Times New Roman" pitchFamily="18" charset="0"/>
              </a:rPr>
              <a:t>)=30</a:t>
            </a:r>
            <a:r>
              <a:rPr lang="en-US" i="1" dirty="0" smtClean="0">
                <a:solidFill>
                  <a:schemeClr val="tx1"/>
                </a:solidFill>
                <a:latin typeface="Times New Roman" pitchFamily="18" charset="0"/>
                <a:cs typeface="Times New Roman" pitchFamily="18" charset="0"/>
              </a:rPr>
              <a:t>; f(1,1</a:t>
            </a:r>
            <a:r>
              <a:rPr lang="en-US" i="1" dirty="0">
                <a:solidFill>
                  <a:schemeClr val="tx1"/>
                </a:solidFill>
                <a:latin typeface="Times New Roman" pitchFamily="18" charset="0"/>
                <a:cs typeface="Times New Roman" pitchFamily="18" charset="0"/>
              </a:rPr>
              <a:t>)=40</a:t>
            </a:r>
            <a:r>
              <a:rPr lang="en-US" dirty="0" smtClean="0">
                <a:solidFill>
                  <a:schemeClr val="tx1"/>
                </a:solidFill>
                <a:latin typeface="Times New Roman" pitchFamily="18" charset="0"/>
                <a:cs typeface="Times New Roman" pitchFamily="18" charset="0"/>
              </a:rPr>
              <a:t>;</a:t>
            </a:r>
          </a:p>
          <a:p>
            <a:pPr marL="342900" indent="-342900" algn="l">
              <a:buFont typeface="Arial" pitchFamily="34" charset="0"/>
              <a:buChar char="•"/>
            </a:pPr>
            <a:r>
              <a:rPr lang="zh-CN" altLang="en-US" dirty="0" smtClean="0">
                <a:solidFill>
                  <a:schemeClr val="tx1"/>
                </a:solidFill>
                <a:latin typeface="Times New Roman" pitchFamily="18" charset="0"/>
                <a:cs typeface="Times New Roman" pitchFamily="18" charset="0"/>
              </a:rPr>
              <a:t>代入</a:t>
            </a:r>
            <a:endParaRPr lang="zh-CN" altLang="en-US" dirty="0">
              <a:solidFill>
                <a:schemeClr val="tx1"/>
              </a:solidFill>
              <a:latin typeface="Times New Roman" pitchFamily="18" charset="0"/>
              <a:cs typeface="Times New Roman" pitchFamily="18" charset="0"/>
            </a:endParaRPr>
          </a:p>
          <a:p>
            <a:pPr marL="342900" indent="-342900" algn="l">
              <a:buFont typeface="Arial" pitchFamily="34" charset="0"/>
              <a:buChar char="•"/>
            </a:pPr>
            <a:endParaRPr lang="zh-CN" altLang="en-US" dirty="0">
              <a:solidFill>
                <a:schemeClr val="tx1"/>
              </a:solidFill>
              <a:latin typeface="Times New Roman" pitchFamily="18" charset="0"/>
              <a:cs typeface="Times New Roman" pitchFamily="18" charset="0"/>
            </a:endParaRPr>
          </a:p>
        </p:txBody>
      </p:sp>
      <p:graphicFrame>
        <p:nvGraphicFramePr>
          <p:cNvPr id="41988" name="Object 6"/>
          <p:cNvGraphicFramePr>
            <a:graphicFrameLocks noChangeAspect="1"/>
          </p:cNvGraphicFramePr>
          <p:nvPr/>
        </p:nvGraphicFramePr>
        <p:xfrm>
          <a:off x="755576" y="3356992"/>
          <a:ext cx="5360987" cy="1293813"/>
        </p:xfrm>
        <a:graphic>
          <a:graphicData uri="http://schemas.openxmlformats.org/presentationml/2006/ole">
            <mc:AlternateContent xmlns:mc="http://schemas.openxmlformats.org/markup-compatibility/2006">
              <mc:Choice xmlns:v="urn:schemas-microsoft-com:vml" Requires="v">
                <p:oleObj spid="_x0000_s187542" r:id="rId3" imgW="65837117" imgH="15849917" progId="">
                  <p:embed/>
                </p:oleObj>
              </mc:Choice>
              <mc:Fallback>
                <p:oleObj r:id="rId3" imgW="65837117" imgH="15849917"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356992"/>
                        <a:ext cx="5360987" cy="1293813"/>
                      </a:xfrm>
                      <a:prstGeom prst="rect">
                        <a:avLst/>
                      </a:prstGeom>
                      <a:solidFill>
                        <a:srgbClr val="FFFFFF"/>
                      </a:solidFill>
                    </p:spPr>
                  </p:pic>
                </p:oleObj>
              </mc:Fallback>
            </mc:AlternateContent>
          </a:graphicData>
        </a:graphic>
      </p:graphicFrame>
      <p:graphicFrame>
        <p:nvGraphicFramePr>
          <p:cNvPr id="41989" name="Object 8"/>
          <p:cNvGraphicFramePr>
            <a:graphicFrameLocks noChangeAspect="1"/>
          </p:cNvGraphicFramePr>
          <p:nvPr/>
        </p:nvGraphicFramePr>
        <p:xfrm>
          <a:off x="827584" y="4941168"/>
          <a:ext cx="2828925" cy="530225"/>
        </p:xfrm>
        <a:graphic>
          <a:graphicData uri="http://schemas.openxmlformats.org/presentationml/2006/ole">
            <mc:AlternateContent xmlns:mc="http://schemas.openxmlformats.org/markup-compatibility/2006">
              <mc:Choice xmlns:v="urn:schemas-microsoft-com:vml" Requires="v">
                <p:oleObj spid="_x0000_s187543" r:id="rId5" imgW="29261117" imgH="5486717" progId="">
                  <p:embed/>
                </p:oleObj>
              </mc:Choice>
              <mc:Fallback>
                <p:oleObj r:id="rId5" imgW="29261117" imgH="5486717"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4941168"/>
                        <a:ext cx="2828925" cy="530225"/>
                      </a:xfrm>
                      <a:prstGeom prst="rect">
                        <a:avLst/>
                      </a:prstGeom>
                      <a:solidFill>
                        <a:srgbClr val="FFFFFF"/>
                      </a:solidFill>
                    </p:spPr>
                  </p:pic>
                </p:oleObj>
              </mc:Fallback>
            </mc:AlternateContent>
          </a:graphicData>
        </a:graphic>
      </p:graphicFrame>
      <p:sp>
        <p:nvSpPr>
          <p:cNvPr id="41990" name="Text Box 6"/>
          <p:cNvSpPr txBox="1">
            <a:spLocks noChangeArrowheads="1"/>
          </p:cNvSpPr>
          <p:nvPr/>
        </p:nvSpPr>
        <p:spPr bwMode="auto">
          <a:xfrm>
            <a:off x="914400" y="4222750"/>
            <a:ext cx="7331075" cy="1066800"/>
          </a:xfrm>
          <a:prstGeom prst="rect">
            <a:avLst/>
          </a:prstGeom>
          <a:noFill/>
          <a:ln w="9525" cmpd="sng">
            <a:noFill/>
            <a:miter lim="800000"/>
            <a:headEnd/>
            <a:tailEnd/>
          </a:ln>
          <a:effectLst/>
        </p:spPr>
        <p:txBody>
          <a:bodyPr>
            <a:spAutoFit/>
          </a:bodyPr>
          <a:lstStyle/>
          <a:p>
            <a:endParaRPr lang="en-US" sz="3200">
              <a:latin typeface="Times New Roman" pitchFamily="18" charset="0"/>
              <a:cs typeface="Times New Roman" pitchFamily="18" charset="0"/>
            </a:endParaRPr>
          </a:p>
          <a:p>
            <a:endParaRPr lang="en-US" sz="320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ln/>
        </p:spPr>
        <p:txBody>
          <a:bodyPr/>
          <a:lstStyle/>
          <a:p>
            <a:pPr marL="0" indent="0"/>
            <a:r>
              <a:rPr lang="zh-CN" b="1" dirty="0"/>
              <a:t>练习解答</a:t>
            </a:r>
            <a:endParaRPr lang="zh-CN" dirty="0"/>
          </a:p>
        </p:txBody>
      </p:sp>
      <p:pic>
        <p:nvPicPr>
          <p:cNvPr id="6" name="Picture 3" descr="B3F4E7405BEA4B5198018166E6347D5F"/>
          <p:cNvPicPr>
            <a:picLocks noChangeAspect="1" noChangeArrowheads="1"/>
          </p:cNvPicPr>
          <p:nvPr/>
        </p:nvPicPr>
        <p:blipFill>
          <a:blip r:embed="rId3" cstate="print"/>
          <a:srcRect/>
          <a:stretch>
            <a:fillRect/>
          </a:stretch>
        </p:blipFill>
        <p:spPr>
          <a:xfrm>
            <a:off x="0" y="1417638"/>
            <a:ext cx="9144000" cy="4033838"/>
          </a:xfrm>
          <a:prstGeom prst="rect">
            <a:avLst/>
          </a:prstGeom>
          <a:ln/>
        </p:spPr>
      </p:pic>
      <p:sp>
        <p:nvSpPr>
          <p:cNvPr id="4" name="Text Box 10"/>
          <p:cNvSpPr txBox="1">
            <a:spLocks noChangeArrowheads="1"/>
          </p:cNvSpPr>
          <p:nvPr/>
        </p:nvSpPr>
        <p:spPr bwMode="auto">
          <a:xfrm>
            <a:off x="4297362" y="5601180"/>
            <a:ext cx="4389438" cy="1077218"/>
          </a:xfrm>
          <a:prstGeom prst="rect">
            <a:avLst/>
          </a:prstGeom>
          <a:noFill/>
          <a:ln w="9525" cmpd="sng">
            <a:noFill/>
            <a:miter lim="800000"/>
            <a:headEnd/>
            <a:tailEnd/>
          </a:ln>
          <a:effectLst/>
        </p:spPr>
        <p:txBody>
          <a:bodyPr>
            <a:spAutoFit/>
          </a:bodyPr>
          <a:lstStyle/>
          <a:p>
            <a:r>
              <a:rPr lang="en-US" altLang="zh-CN" sz="3200" i="1" dirty="0" smtClean="0">
                <a:latin typeface="Times New Roman" pitchFamily="18" charset="0"/>
                <a:cs typeface="Times New Roman" pitchFamily="18" charset="0"/>
              </a:rPr>
              <a:t>f(0,1)=20;  f(1,1)=40;</a:t>
            </a:r>
          </a:p>
          <a:p>
            <a:r>
              <a:rPr lang="en-US" sz="3200" i="1" dirty="0" smtClean="0">
                <a:latin typeface="Times New Roman" pitchFamily="18" charset="0"/>
                <a:cs typeface="Times New Roman" pitchFamily="18" charset="0"/>
              </a:rPr>
              <a:t>f(0,0</a:t>
            </a:r>
            <a:r>
              <a:rPr lang="en-US" sz="3200" i="1" dirty="0">
                <a:latin typeface="Times New Roman" pitchFamily="18" charset="0"/>
                <a:cs typeface="Times New Roman" pitchFamily="18" charset="0"/>
              </a:rPr>
              <a:t>)=10</a:t>
            </a:r>
            <a:r>
              <a:rPr lang="en-US" sz="3200" i="1" dirty="0" smtClean="0">
                <a:latin typeface="Times New Roman" pitchFamily="18" charset="0"/>
                <a:cs typeface="Times New Roman" pitchFamily="18" charset="0"/>
              </a:rPr>
              <a:t>;  f(1,0)=30;</a:t>
            </a:r>
            <a:endParaRPr lang="en-US" sz="3200" i="1" dirty="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big_tujunga_wash"/>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492547" name="Text Box 3"/>
          <p:cNvSpPr txBox="1">
            <a:spLocks noChangeArrowheads="1"/>
          </p:cNvSpPr>
          <p:nvPr/>
        </p:nvSpPr>
        <p:spPr bwMode="auto">
          <a:xfrm>
            <a:off x="0" y="1556792"/>
            <a:ext cx="9144000" cy="2123658"/>
          </a:xfrm>
          <a:prstGeom prst="rect">
            <a:avLst/>
          </a:prstGeom>
          <a:solidFill>
            <a:srgbClr val="00CCFF">
              <a:alpha val="50000"/>
            </a:srgbClr>
          </a:solidFill>
          <a:ln w="12700">
            <a:noFill/>
            <a:miter lim="800000"/>
            <a:headEnd type="none" w="sm" len="sm"/>
            <a:tailEnd type="none" w="sm" len="sm"/>
          </a:ln>
          <a:effectLst/>
        </p:spPr>
        <p:txBody>
          <a:bodyPr>
            <a:spAutoFit/>
          </a:bodyPr>
          <a:lstStyle/>
          <a:p>
            <a:pPr algn="ctr">
              <a:defRPr/>
            </a:pPr>
            <a:r>
              <a:rPr kumimoji="1" lang="en-US" altLang="zh-CN" sz="6600" dirty="0">
                <a:solidFill>
                  <a:srgbClr val="FFFF00"/>
                </a:solidFill>
                <a:effectLst>
                  <a:outerShdw blurRad="38100" dist="38100" dir="2700000" algn="tl">
                    <a:srgbClr val="000000"/>
                  </a:outerShdw>
                </a:effectLst>
                <a:latin typeface="Times New Roman" pitchFamily="18" charset="0"/>
                <a:ea typeface="华文新魏" pitchFamily="2" charset="-122"/>
              </a:rPr>
              <a:t>Example </a:t>
            </a:r>
            <a:endParaRPr kumimoji="1" lang="en-US" altLang="zh-CN" sz="6600" dirty="0" smtClean="0">
              <a:solidFill>
                <a:srgbClr val="FFFF00"/>
              </a:solidFill>
              <a:effectLst>
                <a:outerShdw blurRad="38100" dist="38100" dir="2700000" algn="tl">
                  <a:srgbClr val="000000"/>
                </a:outerShdw>
              </a:effectLst>
              <a:latin typeface="Times New Roman" pitchFamily="18" charset="0"/>
              <a:ea typeface="华文新魏" pitchFamily="2" charset="-122"/>
            </a:endParaRPr>
          </a:p>
          <a:p>
            <a:pPr algn="ctr">
              <a:defRPr/>
            </a:pPr>
            <a:r>
              <a:rPr kumimoji="1" lang="zh-CN" altLang="en-US" sz="6600" dirty="0" smtClean="0">
                <a:solidFill>
                  <a:srgbClr val="FFFF00"/>
                </a:solidFill>
                <a:effectLst>
                  <a:outerShdw blurRad="38100" dist="38100" dir="2700000" algn="tl">
                    <a:srgbClr val="000000"/>
                  </a:outerShdw>
                </a:effectLst>
                <a:latin typeface="Times New Roman" pitchFamily="18" charset="0"/>
                <a:ea typeface="华文新魏" pitchFamily="2" charset="-122"/>
              </a:rPr>
              <a:t>实  例</a:t>
            </a:r>
            <a:endParaRPr kumimoji="1" lang="zh-CN" altLang="en-US" sz="6600" dirty="0">
              <a:solidFill>
                <a:srgbClr val="FFFF00"/>
              </a:solidFill>
              <a:effectLst>
                <a:outerShdw blurRad="38100" dist="38100" dir="2700000" algn="tl">
                  <a:srgbClr val="000000"/>
                </a:outerShdw>
              </a:effectLst>
              <a:latin typeface="Times New Roman" pitchFamily="18" charset="0"/>
              <a:ea typeface="华文新魏" pitchFamily="2" charset="-122"/>
            </a:endParaRP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ext Box 2"/>
          <p:cNvSpPr txBox="1">
            <a:spLocks noChangeArrowheads="1"/>
          </p:cNvSpPr>
          <p:nvPr/>
        </p:nvSpPr>
        <p:spPr bwMode="auto">
          <a:xfrm>
            <a:off x="423787" y="188640"/>
            <a:ext cx="8266750" cy="1261884"/>
          </a:xfrm>
          <a:prstGeom prst="rect">
            <a:avLst/>
          </a:prstGeom>
          <a:noFill/>
          <a:ln w="9525">
            <a:noFill/>
            <a:miter lim="800000"/>
            <a:headEnd/>
            <a:tailEnd/>
          </a:ln>
          <a:effectLst/>
        </p:spPr>
        <p:txBody>
          <a:bodyPr wrap="none">
            <a:spAutoFit/>
          </a:bodyPr>
          <a:lstStyle/>
          <a:p>
            <a:pPr algn="ctr" eaLnBrk="0" hangingPunct="0">
              <a:defRPr/>
            </a:pPr>
            <a:r>
              <a:rPr lang="en-US" altLang="zh-TW" sz="3200" dirty="0">
                <a:latin typeface="Times New Roman" pitchFamily="18" charset="0"/>
                <a:cs typeface="Times New Roman" pitchFamily="18" charset="0"/>
              </a:rPr>
              <a:t>Two-Dimensional DFT with Different Functions</a:t>
            </a:r>
            <a:r>
              <a:rPr lang="en-US" altLang="zh-CN" sz="3200" dirty="0">
                <a:latin typeface="Times New Roman" pitchFamily="18" charset="0"/>
                <a:cs typeface="Times New Roman" pitchFamily="18" charset="0"/>
              </a:rPr>
              <a:t> </a:t>
            </a:r>
            <a:endParaRPr lang="en-US" altLang="zh-CN" sz="3200" dirty="0" smtClean="0">
              <a:latin typeface="Times New Roman" pitchFamily="18" charset="0"/>
              <a:cs typeface="Times New Roman" pitchFamily="18" charset="0"/>
            </a:endParaRPr>
          </a:p>
          <a:p>
            <a:pPr algn="ctr" eaLnBrk="0" hangingPunct="0">
              <a:defRPr/>
            </a:pPr>
            <a:r>
              <a:rPr lang="zh-CN" altLang="en-US" sz="4400" b="1" dirty="0" smtClean="0">
                <a:latin typeface="Times New Roman" pitchFamily="18" charset="0"/>
                <a:cs typeface="Times New Roman" pitchFamily="18" charset="0"/>
              </a:rPr>
              <a:t>函数</a:t>
            </a:r>
            <a:r>
              <a:rPr lang="zh-CN" altLang="en-US" sz="4400" b="1" dirty="0">
                <a:latin typeface="Times New Roman" pitchFamily="18" charset="0"/>
                <a:cs typeface="Times New Roman" pitchFamily="18" charset="0"/>
              </a:rPr>
              <a:t>的例子</a:t>
            </a:r>
            <a:endParaRPr lang="zh-TW" altLang="en-US" sz="4400" b="1" dirty="0">
              <a:latin typeface="Times New Roman" pitchFamily="18" charset="0"/>
              <a:cs typeface="Times New Roman" pitchFamily="18" charset="0"/>
            </a:endParaRPr>
          </a:p>
        </p:txBody>
      </p:sp>
      <p:sp>
        <p:nvSpPr>
          <p:cNvPr id="88067" name="Rectangle 3"/>
          <p:cNvSpPr>
            <a:spLocks noChangeArrowheads="1"/>
          </p:cNvSpPr>
          <p:nvPr/>
        </p:nvSpPr>
        <p:spPr bwMode="auto">
          <a:xfrm>
            <a:off x="0" y="2393950"/>
            <a:ext cx="9144000" cy="0"/>
          </a:xfrm>
          <a:prstGeom prst="rect">
            <a:avLst/>
          </a:prstGeom>
          <a:noFill/>
          <a:ln w="9525">
            <a:noFill/>
            <a:miter lim="800000"/>
            <a:headEnd/>
            <a:tailEnd/>
          </a:ln>
        </p:spPr>
        <p:txBody>
          <a:bodyPr wrap="none" anchor="ctr">
            <a:spAutoFit/>
          </a:bodyPr>
          <a:lstStyle/>
          <a:p>
            <a:endParaRPr lang="zh-CN" altLang="en-US"/>
          </a:p>
        </p:txBody>
      </p:sp>
      <p:sp>
        <p:nvSpPr>
          <p:cNvPr id="88068" name="Rectangle 4"/>
          <p:cNvSpPr>
            <a:spLocks noChangeArrowheads="1"/>
          </p:cNvSpPr>
          <p:nvPr/>
        </p:nvSpPr>
        <p:spPr bwMode="auto">
          <a:xfrm>
            <a:off x="0" y="2393950"/>
            <a:ext cx="9144000" cy="0"/>
          </a:xfrm>
          <a:prstGeom prst="rect">
            <a:avLst/>
          </a:prstGeom>
          <a:noFill/>
          <a:ln w="9525">
            <a:noFill/>
            <a:miter lim="800000"/>
            <a:headEnd/>
            <a:tailEnd/>
          </a:ln>
        </p:spPr>
        <p:txBody>
          <a:bodyPr wrap="none" anchor="ctr">
            <a:spAutoFit/>
          </a:bodyPr>
          <a:lstStyle/>
          <a:p>
            <a:endParaRPr lang="zh-CN" altLang="en-US"/>
          </a:p>
        </p:txBody>
      </p:sp>
      <p:sp>
        <p:nvSpPr>
          <p:cNvPr id="88069" name="Rectangle 5"/>
          <p:cNvSpPr>
            <a:spLocks noChangeArrowheads="1"/>
          </p:cNvSpPr>
          <p:nvPr/>
        </p:nvSpPr>
        <p:spPr bwMode="auto">
          <a:xfrm>
            <a:off x="0" y="2393950"/>
            <a:ext cx="9144000" cy="0"/>
          </a:xfrm>
          <a:prstGeom prst="rect">
            <a:avLst/>
          </a:prstGeom>
          <a:noFill/>
          <a:ln w="9525">
            <a:noFill/>
            <a:miter lim="800000"/>
            <a:headEnd/>
            <a:tailEnd/>
          </a:ln>
        </p:spPr>
        <p:txBody>
          <a:bodyPr wrap="none" anchor="ctr">
            <a:spAutoFit/>
          </a:bodyPr>
          <a:lstStyle/>
          <a:p>
            <a:endParaRPr lang="zh-CN" altLang="en-US"/>
          </a:p>
        </p:txBody>
      </p:sp>
      <p:sp>
        <p:nvSpPr>
          <p:cNvPr id="88070"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8807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88072" name="Rectangle 8"/>
          <p:cNvSpPr>
            <a:spLocks noChangeArrowheads="1"/>
          </p:cNvSpPr>
          <p:nvPr/>
        </p:nvSpPr>
        <p:spPr bwMode="auto">
          <a:xfrm>
            <a:off x="0" y="2819400"/>
            <a:ext cx="9144000" cy="0"/>
          </a:xfrm>
          <a:prstGeom prst="rect">
            <a:avLst/>
          </a:prstGeom>
          <a:noFill/>
          <a:ln w="9525">
            <a:noFill/>
            <a:miter lim="800000"/>
            <a:headEnd/>
            <a:tailEnd/>
          </a:ln>
        </p:spPr>
        <p:txBody>
          <a:bodyPr wrap="none" anchor="ctr">
            <a:spAutoFit/>
          </a:bodyPr>
          <a:lstStyle/>
          <a:p>
            <a:endParaRPr lang="zh-CN" altLang="en-US"/>
          </a:p>
        </p:txBody>
      </p:sp>
      <p:sp>
        <p:nvSpPr>
          <p:cNvPr id="88073" name="Rectangle 9"/>
          <p:cNvSpPr>
            <a:spLocks noChangeArrowheads="1"/>
          </p:cNvSpPr>
          <p:nvPr/>
        </p:nvSpPr>
        <p:spPr bwMode="auto">
          <a:xfrm>
            <a:off x="0" y="2819400"/>
            <a:ext cx="9144000" cy="0"/>
          </a:xfrm>
          <a:prstGeom prst="rect">
            <a:avLst/>
          </a:prstGeom>
          <a:noFill/>
          <a:ln w="9525">
            <a:noFill/>
            <a:miter lim="800000"/>
            <a:headEnd/>
            <a:tailEnd/>
          </a:ln>
        </p:spPr>
        <p:txBody>
          <a:bodyPr wrap="none" anchor="ctr">
            <a:spAutoFit/>
          </a:bodyPr>
          <a:lstStyle/>
          <a:p>
            <a:endParaRPr lang="zh-CN" altLang="en-US"/>
          </a:p>
        </p:txBody>
      </p:sp>
      <p:sp>
        <p:nvSpPr>
          <p:cNvPr id="88074" name="Rectangle 10"/>
          <p:cNvSpPr>
            <a:spLocks noChangeArrowheads="1"/>
          </p:cNvSpPr>
          <p:nvPr/>
        </p:nvSpPr>
        <p:spPr bwMode="auto">
          <a:xfrm>
            <a:off x="0" y="2819400"/>
            <a:ext cx="9144000" cy="0"/>
          </a:xfrm>
          <a:prstGeom prst="rect">
            <a:avLst/>
          </a:prstGeom>
          <a:noFill/>
          <a:ln w="9525">
            <a:noFill/>
            <a:miter lim="800000"/>
            <a:headEnd/>
            <a:tailEnd/>
          </a:ln>
        </p:spPr>
        <p:txBody>
          <a:bodyPr wrap="none" anchor="ctr">
            <a:spAutoFit/>
          </a:bodyPr>
          <a:lstStyle/>
          <a:p>
            <a:endParaRPr lang="zh-CN" altLang="en-US"/>
          </a:p>
        </p:txBody>
      </p:sp>
      <p:sp>
        <p:nvSpPr>
          <p:cNvPr id="88075" name="Text Box 11"/>
          <p:cNvSpPr txBox="1">
            <a:spLocks noChangeArrowheads="1"/>
          </p:cNvSpPr>
          <p:nvPr/>
        </p:nvSpPr>
        <p:spPr bwMode="auto">
          <a:xfrm>
            <a:off x="793750" y="1925638"/>
            <a:ext cx="1520825" cy="457200"/>
          </a:xfrm>
          <a:prstGeom prst="rect">
            <a:avLst/>
          </a:prstGeom>
          <a:noFill/>
          <a:ln w="9525">
            <a:noFill/>
            <a:miter lim="800000"/>
            <a:headEnd/>
            <a:tailEnd/>
          </a:ln>
        </p:spPr>
        <p:txBody>
          <a:bodyPr wrap="none">
            <a:spAutoFit/>
          </a:bodyPr>
          <a:lstStyle/>
          <a:p>
            <a:pPr eaLnBrk="0" hangingPunct="0"/>
            <a:r>
              <a:rPr lang="en-US" altLang="zh-TW" sz="2400" dirty="0">
                <a:latin typeface="Times New Roman" pitchFamily="18" charset="0"/>
                <a:ea typeface="PMingLiU" pitchFamily="18" charset="-120"/>
              </a:rPr>
              <a:t>Sine wave </a:t>
            </a:r>
          </a:p>
        </p:txBody>
      </p:sp>
      <p:sp>
        <p:nvSpPr>
          <p:cNvPr id="88076" name="Rectangle 12"/>
          <p:cNvSpPr>
            <a:spLocks noChangeArrowheads="1"/>
          </p:cNvSpPr>
          <p:nvPr/>
        </p:nvSpPr>
        <p:spPr bwMode="auto">
          <a:xfrm>
            <a:off x="0" y="2819400"/>
            <a:ext cx="9144000" cy="0"/>
          </a:xfrm>
          <a:prstGeom prst="rect">
            <a:avLst/>
          </a:prstGeom>
          <a:noFill/>
          <a:ln w="9525">
            <a:noFill/>
            <a:miter lim="800000"/>
            <a:headEnd/>
            <a:tailEnd/>
          </a:ln>
        </p:spPr>
        <p:txBody>
          <a:bodyPr wrap="none" anchor="ctr">
            <a:spAutoFit/>
          </a:bodyPr>
          <a:lstStyle/>
          <a:p>
            <a:endParaRPr lang="zh-CN" altLang="en-US"/>
          </a:p>
        </p:txBody>
      </p:sp>
      <p:sp>
        <p:nvSpPr>
          <p:cNvPr id="88077" name="Rectangle 13"/>
          <p:cNvSpPr>
            <a:spLocks noChangeArrowheads="1"/>
          </p:cNvSpPr>
          <p:nvPr/>
        </p:nvSpPr>
        <p:spPr bwMode="auto">
          <a:xfrm>
            <a:off x="0" y="2819400"/>
            <a:ext cx="9144000" cy="0"/>
          </a:xfrm>
          <a:prstGeom prst="rect">
            <a:avLst/>
          </a:prstGeom>
          <a:noFill/>
          <a:ln w="9525">
            <a:noFill/>
            <a:miter lim="800000"/>
            <a:headEnd/>
            <a:tailEnd/>
          </a:ln>
        </p:spPr>
        <p:txBody>
          <a:bodyPr wrap="none" anchor="ctr">
            <a:spAutoFit/>
          </a:bodyPr>
          <a:lstStyle/>
          <a:p>
            <a:endParaRPr lang="zh-CN" altLang="en-US"/>
          </a:p>
        </p:txBody>
      </p:sp>
      <p:sp>
        <p:nvSpPr>
          <p:cNvPr id="88078" name="Text Box 14"/>
          <p:cNvSpPr txBox="1">
            <a:spLocks noChangeArrowheads="1"/>
          </p:cNvSpPr>
          <p:nvPr/>
        </p:nvSpPr>
        <p:spPr bwMode="auto">
          <a:xfrm>
            <a:off x="650875" y="4192588"/>
            <a:ext cx="1400175" cy="457200"/>
          </a:xfrm>
          <a:prstGeom prst="rect">
            <a:avLst/>
          </a:prstGeom>
          <a:noFill/>
          <a:ln w="9525">
            <a:noFill/>
            <a:miter lim="800000"/>
            <a:headEnd/>
            <a:tailEnd/>
          </a:ln>
        </p:spPr>
        <p:txBody>
          <a:bodyPr wrap="none">
            <a:spAutoFit/>
          </a:bodyPr>
          <a:lstStyle/>
          <a:p>
            <a:pPr eaLnBrk="0" hangingPunct="0"/>
            <a:r>
              <a:rPr lang="zh-CN" altLang="zh-TW" sz="2400">
                <a:latin typeface="Times New Roman" pitchFamily="18" charset="0"/>
                <a:ea typeface="PMingLiU" pitchFamily="18" charset="-120"/>
              </a:rPr>
              <a:t>Rectangle</a:t>
            </a:r>
            <a:endParaRPr lang="en-US" altLang="zh-TW" sz="2400">
              <a:latin typeface="Times New Roman" pitchFamily="18" charset="0"/>
              <a:ea typeface="PMingLiU" pitchFamily="18" charset="-120"/>
            </a:endParaRPr>
          </a:p>
        </p:txBody>
      </p:sp>
      <p:sp>
        <p:nvSpPr>
          <p:cNvPr id="88079"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88080" name="Picture 16" descr="http://www.dca.fee.unicamp.br/dipcourse/html-dip/c5/s4/sine-dft.gif"/>
          <p:cNvPicPr>
            <a:picLocks noChangeAspect="1" noChangeArrowheads="1"/>
          </p:cNvPicPr>
          <p:nvPr/>
        </p:nvPicPr>
        <p:blipFill>
          <a:blip r:embed="rId2" r:link="rId3" cstate="print"/>
          <a:srcRect/>
          <a:stretch>
            <a:fillRect/>
          </a:stretch>
        </p:blipFill>
        <p:spPr bwMode="auto">
          <a:xfrm>
            <a:off x="2308225" y="1513582"/>
            <a:ext cx="4419600" cy="2203450"/>
          </a:xfrm>
          <a:prstGeom prst="rect">
            <a:avLst/>
          </a:prstGeom>
          <a:noFill/>
          <a:ln w="9525">
            <a:noFill/>
            <a:miter lim="800000"/>
            <a:headEnd/>
            <a:tailEnd/>
          </a:ln>
        </p:spPr>
      </p:pic>
      <p:sp>
        <p:nvSpPr>
          <p:cNvPr id="88081" name="Text Box 17"/>
          <p:cNvSpPr txBox="1">
            <a:spLocks noChangeArrowheads="1"/>
          </p:cNvSpPr>
          <p:nvPr/>
        </p:nvSpPr>
        <p:spPr bwMode="auto">
          <a:xfrm>
            <a:off x="6707188" y="1887538"/>
            <a:ext cx="1217612" cy="457200"/>
          </a:xfrm>
          <a:prstGeom prst="rect">
            <a:avLst/>
          </a:prstGeom>
          <a:noFill/>
          <a:ln w="9525">
            <a:noFill/>
            <a:miter lim="800000"/>
            <a:headEnd/>
            <a:tailEnd/>
          </a:ln>
        </p:spPr>
        <p:txBody>
          <a:bodyPr wrap="none">
            <a:spAutoFit/>
          </a:bodyPr>
          <a:lstStyle/>
          <a:p>
            <a:pPr eaLnBrk="0" hangingPunct="0"/>
            <a:r>
              <a:rPr lang="en-US" altLang="zh-TW" sz="2400">
                <a:latin typeface="Times New Roman" pitchFamily="18" charset="0"/>
                <a:ea typeface="PMingLiU" pitchFamily="18" charset="-120"/>
              </a:rPr>
              <a:t>Its DFT </a:t>
            </a:r>
          </a:p>
        </p:txBody>
      </p:sp>
      <p:sp>
        <p:nvSpPr>
          <p:cNvPr id="88082" name="Text Box 18"/>
          <p:cNvSpPr txBox="1">
            <a:spLocks noChangeArrowheads="1"/>
          </p:cNvSpPr>
          <p:nvPr/>
        </p:nvSpPr>
        <p:spPr bwMode="auto">
          <a:xfrm>
            <a:off x="6807200" y="4371975"/>
            <a:ext cx="1217613" cy="457200"/>
          </a:xfrm>
          <a:prstGeom prst="rect">
            <a:avLst/>
          </a:prstGeom>
          <a:noFill/>
          <a:ln w="9525">
            <a:noFill/>
            <a:miter lim="800000"/>
            <a:headEnd/>
            <a:tailEnd/>
          </a:ln>
        </p:spPr>
        <p:txBody>
          <a:bodyPr wrap="none">
            <a:spAutoFit/>
          </a:bodyPr>
          <a:lstStyle/>
          <a:p>
            <a:pPr eaLnBrk="0" hangingPunct="0"/>
            <a:r>
              <a:rPr lang="en-US" altLang="zh-TW" sz="2400">
                <a:latin typeface="Times New Roman" pitchFamily="18" charset="0"/>
                <a:ea typeface="PMingLiU" pitchFamily="18" charset="-120"/>
              </a:rPr>
              <a:t>Its DFT </a:t>
            </a:r>
          </a:p>
        </p:txBody>
      </p:sp>
      <p:pic>
        <p:nvPicPr>
          <p:cNvPr id="88083" name="Picture 20" descr="http://www.dca.fee.unicamp.br/dipcourse/html-dip/c5/s4/rec-dft.gif"/>
          <p:cNvPicPr>
            <a:picLocks noChangeAspect="1" noChangeArrowheads="1"/>
          </p:cNvPicPr>
          <p:nvPr/>
        </p:nvPicPr>
        <p:blipFill>
          <a:blip r:embed="rId4" r:link="rId5" cstate="print"/>
          <a:srcRect/>
          <a:stretch>
            <a:fillRect/>
          </a:stretch>
        </p:blipFill>
        <p:spPr bwMode="auto">
          <a:xfrm>
            <a:off x="2244725" y="3941763"/>
            <a:ext cx="4465638" cy="222567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ChangeArrowheads="1"/>
          </p:cNvSpPr>
          <p:nvPr/>
        </p:nvSpPr>
        <p:spPr bwMode="auto">
          <a:xfrm>
            <a:off x="0" y="220928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092" name="Rectangle 4"/>
          <p:cNvSpPr>
            <a:spLocks noChangeArrowheads="1"/>
          </p:cNvSpPr>
          <p:nvPr/>
        </p:nvSpPr>
        <p:spPr bwMode="auto">
          <a:xfrm>
            <a:off x="0" y="220928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093" name="Rectangle 5"/>
          <p:cNvSpPr>
            <a:spLocks noChangeArrowheads="1"/>
          </p:cNvSpPr>
          <p:nvPr/>
        </p:nvSpPr>
        <p:spPr bwMode="auto">
          <a:xfrm>
            <a:off x="0" y="220928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094" name="Rectangle 6"/>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095"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096" name="Rectangle 8"/>
          <p:cNvSpPr>
            <a:spLocks noChangeArrowheads="1"/>
          </p:cNvSpPr>
          <p:nvPr/>
        </p:nvSpPr>
        <p:spPr bwMode="auto">
          <a:xfrm>
            <a:off x="0" y="263473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097" name="Rectangle 9"/>
          <p:cNvSpPr>
            <a:spLocks noChangeArrowheads="1"/>
          </p:cNvSpPr>
          <p:nvPr/>
        </p:nvSpPr>
        <p:spPr bwMode="auto">
          <a:xfrm>
            <a:off x="0" y="263473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098" name="Rectangle 10"/>
          <p:cNvSpPr>
            <a:spLocks noChangeArrowheads="1"/>
          </p:cNvSpPr>
          <p:nvPr/>
        </p:nvSpPr>
        <p:spPr bwMode="auto">
          <a:xfrm>
            <a:off x="0" y="263473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099" name="Text Box 11"/>
          <p:cNvSpPr txBox="1">
            <a:spLocks noChangeArrowheads="1"/>
          </p:cNvSpPr>
          <p:nvPr/>
        </p:nvSpPr>
        <p:spPr bwMode="auto">
          <a:xfrm>
            <a:off x="395536" y="1340768"/>
            <a:ext cx="2122487" cy="2062103"/>
          </a:xfrm>
          <a:prstGeom prst="rect">
            <a:avLst/>
          </a:prstGeom>
          <a:noFill/>
          <a:ln w="9525">
            <a:noFill/>
            <a:miter lim="800000"/>
            <a:headEnd/>
            <a:tailEnd/>
          </a:ln>
        </p:spPr>
        <p:txBody>
          <a:bodyPr>
            <a:spAutoFit/>
          </a:bodyPr>
          <a:lstStyle/>
          <a:p>
            <a:pPr eaLnBrk="0" hangingPunct="0"/>
            <a:r>
              <a:rPr lang="zh-CN" altLang="zh-TW" sz="2400" dirty="0">
                <a:latin typeface="Times New Roman" pitchFamily="18" charset="0"/>
                <a:ea typeface="PMingLiU" pitchFamily="18" charset="-120"/>
                <a:cs typeface="Times New Roman" pitchFamily="18" charset="0"/>
              </a:rPr>
              <a:t>2D Gaussian</a:t>
            </a:r>
          </a:p>
          <a:p>
            <a:pPr eaLnBrk="0" hangingPunct="0"/>
            <a:r>
              <a:rPr lang="zh-CN" altLang="zh-TW" sz="2400" dirty="0">
                <a:latin typeface="Times New Roman" pitchFamily="18" charset="0"/>
                <a:ea typeface="PMingLiU" pitchFamily="18" charset="-120"/>
                <a:cs typeface="Times New Roman" pitchFamily="18" charset="0"/>
              </a:rPr>
              <a:t>function</a:t>
            </a:r>
            <a:r>
              <a:rPr lang="zh-CN" altLang="en-US" sz="2000" dirty="0">
                <a:latin typeface="Times New Roman" pitchFamily="18" charset="0"/>
                <a:cs typeface="Times New Roman" pitchFamily="18" charset="0"/>
              </a:rPr>
              <a:t>在統計學与概率論中，高斯函數是正態分布的密度函數</a:t>
            </a:r>
          </a:p>
          <a:p>
            <a:pPr eaLnBrk="0" hangingPunct="0"/>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Gabor</a:t>
            </a:r>
            <a:r>
              <a:rPr lang="zh-CN" altLang="en-US" sz="2000" dirty="0">
                <a:latin typeface="Times New Roman" pitchFamily="18" charset="0"/>
                <a:cs typeface="Times New Roman" pitchFamily="18" charset="0"/>
              </a:rPr>
              <a:t>变换） </a:t>
            </a:r>
            <a:endParaRPr lang="zh-TW" altLang="en-US" sz="2000" dirty="0">
              <a:latin typeface="Times New Roman" pitchFamily="18" charset="0"/>
              <a:cs typeface="Times New Roman" pitchFamily="18" charset="0"/>
            </a:endParaRPr>
          </a:p>
        </p:txBody>
      </p:sp>
      <p:sp>
        <p:nvSpPr>
          <p:cNvPr id="89100" name="Rectangle 12"/>
          <p:cNvSpPr>
            <a:spLocks noChangeArrowheads="1"/>
          </p:cNvSpPr>
          <p:nvPr/>
        </p:nvSpPr>
        <p:spPr bwMode="auto">
          <a:xfrm>
            <a:off x="0" y="263473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101" name="Rectangle 13"/>
          <p:cNvSpPr>
            <a:spLocks noChangeArrowheads="1"/>
          </p:cNvSpPr>
          <p:nvPr/>
        </p:nvSpPr>
        <p:spPr bwMode="auto">
          <a:xfrm>
            <a:off x="0" y="263473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102" name="Text Box 14"/>
          <p:cNvSpPr txBox="1">
            <a:spLocks noChangeArrowheads="1"/>
          </p:cNvSpPr>
          <p:nvPr/>
        </p:nvSpPr>
        <p:spPr bwMode="auto">
          <a:xfrm>
            <a:off x="827088" y="4797425"/>
            <a:ext cx="1415772" cy="830997"/>
          </a:xfrm>
          <a:prstGeom prst="rect">
            <a:avLst/>
          </a:prstGeom>
          <a:noFill/>
          <a:ln w="9525">
            <a:noFill/>
            <a:miter lim="800000"/>
            <a:headEnd/>
            <a:tailEnd/>
          </a:ln>
        </p:spPr>
        <p:txBody>
          <a:bodyPr wrap="none">
            <a:spAutoFit/>
          </a:bodyPr>
          <a:lstStyle/>
          <a:p>
            <a:pPr eaLnBrk="0" hangingPunct="0"/>
            <a:r>
              <a:rPr lang="zh-CN" altLang="zh-TW" sz="2400" dirty="0">
                <a:latin typeface="Times New Roman" pitchFamily="18" charset="0"/>
                <a:ea typeface="PMingLiU" pitchFamily="18" charset="-120"/>
                <a:cs typeface="Times New Roman" pitchFamily="18" charset="0"/>
              </a:rPr>
              <a:t>Impulses</a:t>
            </a:r>
            <a:endParaRPr lang="zh-CN" altLang="zh-CN" sz="2400" dirty="0">
              <a:latin typeface="Times New Roman" pitchFamily="18" charset="0"/>
              <a:ea typeface="PMingLiU" pitchFamily="18" charset="-120"/>
              <a:cs typeface="Times New Roman" pitchFamily="18" charset="0"/>
            </a:endParaRPr>
          </a:p>
          <a:p>
            <a:pPr eaLnBrk="0" hangingPunct="0"/>
            <a:r>
              <a:rPr lang="zh-CN" sz="2400" dirty="0">
                <a:latin typeface="Times New Roman" pitchFamily="18" charset="0"/>
                <a:ea typeface="PMingLiU" pitchFamily="18" charset="-120"/>
                <a:cs typeface="Times New Roman" pitchFamily="18" charset="0"/>
              </a:rPr>
              <a:t>脉冲函数</a:t>
            </a:r>
            <a:endParaRPr lang="zh-TW" altLang="en-US" sz="2400" dirty="0">
              <a:latin typeface="Times New Roman" pitchFamily="18" charset="0"/>
              <a:ea typeface="PMingLiU" pitchFamily="18" charset="-120"/>
              <a:cs typeface="Times New Roman" pitchFamily="18" charset="0"/>
            </a:endParaRPr>
          </a:p>
        </p:txBody>
      </p:sp>
      <p:sp>
        <p:nvSpPr>
          <p:cNvPr id="89103" name="Rectangle 1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104" name="Text Box 16"/>
          <p:cNvSpPr txBox="1">
            <a:spLocks noChangeArrowheads="1"/>
          </p:cNvSpPr>
          <p:nvPr/>
        </p:nvSpPr>
        <p:spPr bwMode="auto">
          <a:xfrm>
            <a:off x="6707188" y="1887538"/>
            <a:ext cx="1217612" cy="457200"/>
          </a:xfrm>
          <a:prstGeom prst="rect">
            <a:avLst/>
          </a:prstGeom>
          <a:noFill/>
          <a:ln w="9525">
            <a:noFill/>
            <a:miter lim="800000"/>
            <a:headEnd/>
            <a:tailEnd/>
          </a:ln>
        </p:spPr>
        <p:txBody>
          <a:bodyPr wrap="none">
            <a:spAutoFit/>
          </a:bodyPr>
          <a:lstStyle/>
          <a:p>
            <a:pPr eaLnBrk="0" hangingPunct="0"/>
            <a:r>
              <a:rPr lang="en-US" altLang="zh-TW" sz="2400">
                <a:latin typeface="Times New Roman" pitchFamily="18" charset="0"/>
                <a:ea typeface="PMingLiU" pitchFamily="18" charset="-120"/>
                <a:cs typeface="Times New Roman" pitchFamily="18" charset="0"/>
              </a:rPr>
              <a:t>Its DFT </a:t>
            </a:r>
          </a:p>
        </p:txBody>
      </p:sp>
      <p:sp>
        <p:nvSpPr>
          <p:cNvPr id="89105" name="Text Box 17"/>
          <p:cNvSpPr txBox="1">
            <a:spLocks noChangeArrowheads="1"/>
          </p:cNvSpPr>
          <p:nvPr/>
        </p:nvSpPr>
        <p:spPr bwMode="auto">
          <a:xfrm>
            <a:off x="6807200" y="4371975"/>
            <a:ext cx="1217613" cy="457200"/>
          </a:xfrm>
          <a:prstGeom prst="rect">
            <a:avLst/>
          </a:prstGeom>
          <a:noFill/>
          <a:ln w="9525">
            <a:noFill/>
            <a:miter lim="800000"/>
            <a:headEnd/>
            <a:tailEnd/>
          </a:ln>
        </p:spPr>
        <p:txBody>
          <a:bodyPr wrap="none">
            <a:spAutoFit/>
          </a:bodyPr>
          <a:lstStyle/>
          <a:p>
            <a:pPr eaLnBrk="0" hangingPunct="0"/>
            <a:r>
              <a:rPr lang="en-US" altLang="zh-TW" sz="2400">
                <a:latin typeface="Times New Roman" pitchFamily="18" charset="0"/>
                <a:ea typeface="PMingLiU" pitchFamily="18" charset="-120"/>
                <a:cs typeface="Times New Roman" pitchFamily="18" charset="0"/>
              </a:rPr>
              <a:t>Its DFT </a:t>
            </a:r>
          </a:p>
        </p:txBody>
      </p:sp>
      <p:sp>
        <p:nvSpPr>
          <p:cNvPr id="89106" name="Rectangle 18"/>
          <p:cNvSpPr>
            <a:spLocks noChangeArrowheads="1"/>
          </p:cNvSpPr>
          <p:nvPr/>
        </p:nvSpPr>
        <p:spPr bwMode="auto">
          <a:xfrm>
            <a:off x="0" y="263473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9107" name="Rectangle 19"/>
          <p:cNvSpPr>
            <a:spLocks noChangeArrowheads="1"/>
          </p:cNvSpPr>
          <p:nvPr/>
        </p:nvSpPr>
        <p:spPr bwMode="auto">
          <a:xfrm>
            <a:off x="0" y="263473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pic>
        <p:nvPicPr>
          <p:cNvPr id="89108" name="Picture 20" descr="http://www.dca.fee.unicamp.br/dipcourse/html-dip/c5/s4/gauss-dft.gif"/>
          <p:cNvPicPr>
            <a:picLocks noChangeAspect="1" noChangeArrowheads="1"/>
          </p:cNvPicPr>
          <p:nvPr/>
        </p:nvPicPr>
        <p:blipFill>
          <a:blip r:embed="rId2" r:link="rId3" cstate="print"/>
          <a:srcRect/>
          <a:stretch>
            <a:fillRect/>
          </a:stretch>
        </p:blipFill>
        <p:spPr bwMode="auto">
          <a:xfrm>
            <a:off x="2546350" y="1498600"/>
            <a:ext cx="3768725" cy="1878013"/>
          </a:xfrm>
          <a:prstGeom prst="rect">
            <a:avLst/>
          </a:prstGeom>
          <a:noFill/>
          <a:ln w="9525">
            <a:noFill/>
            <a:miter lim="800000"/>
            <a:headEnd/>
            <a:tailEnd/>
          </a:ln>
        </p:spPr>
      </p:pic>
      <p:sp>
        <p:nvSpPr>
          <p:cNvPr id="89109" name="Rectangle 21"/>
          <p:cNvSpPr>
            <a:spLocks noChangeArrowheads="1"/>
          </p:cNvSpPr>
          <p:nvPr/>
        </p:nvSpPr>
        <p:spPr bwMode="auto">
          <a:xfrm>
            <a:off x="0" y="263473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pic>
        <p:nvPicPr>
          <p:cNvPr id="89110" name="Picture 22" descr="http://www.dca.fee.unicamp.br/dipcourse/html-dip/c5/s4/impulse-dft.gif"/>
          <p:cNvPicPr>
            <a:picLocks noChangeAspect="1" noChangeArrowheads="1"/>
          </p:cNvPicPr>
          <p:nvPr/>
        </p:nvPicPr>
        <p:blipFill>
          <a:blip r:embed="rId4" r:link="rId5" cstate="print"/>
          <a:srcRect/>
          <a:stretch>
            <a:fillRect/>
          </a:stretch>
        </p:blipFill>
        <p:spPr bwMode="auto">
          <a:xfrm>
            <a:off x="2546350" y="4010025"/>
            <a:ext cx="3784600" cy="1885950"/>
          </a:xfrm>
          <a:prstGeom prst="rect">
            <a:avLst/>
          </a:prstGeom>
          <a:noFill/>
          <a:ln w="9525">
            <a:noFill/>
            <a:miter lim="800000"/>
            <a:headEnd/>
            <a:tailEnd/>
          </a:ln>
        </p:spPr>
      </p:pic>
      <p:sp>
        <p:nvSpPr>
          <p:cNvPr id="23" name="Text Box 2"/>
          <p:cNvSpPr txBox="1">
            <a:spLocks noChangeArrowheads="1"/>
          </p:cNvSpPr>
          <p:nvPr/>
        </p:nvSpPr>
        <p:spPr bwMode="auto">
          <a:xfrm>
            <a:off x="527013" y="116632"/>
            <a:ext cx="8266750" cy="1261884"/>
          </a:xfrm>
          <a:prstGeom prst="rect">
            <a:avLst/>
          </a:prstGeom>
          <a:noFill/>
          <a:ln w="9525">
            <a:noFill/>
            <a:miter lim="800000"/>
            <a:headEnd/>
            <a:tailEnd/>
          </a:ln>
          <a:effectLst/>
        </p:spPr>
        <p:txBody>
          <a:bodyPr wrap="none">
            <a:spAutoFit/>
          </a:bodyPr>
          <a:lstStyle/>
          <a:p>
            <a:pPr algn="ctr" eaLnBrk="0" hangingPunct="0">
              <a:defRPr/>
            </a:pPr>
            <a:r>
              <a:rPr lang="en-US" altLang="zh-TW" sz="3200" dirty="0">
                <a:latin typeface="Times New Roman" pitchFamily="18" charset="0"/>
                <a:cs typeface="Times New Roman" pitchFamily="18" charset="0"/>
              </a:rPr>
              <a:t>Two-Dimensional DFT with Different Functions</a:t>
            </a:r>
            <a:r>
              <a:rPr lang="en-US" altLang="zh-CN" sz="3200" dirty="0">
                <a:latin typeface="Times New Roman" pitchFamily="18" charset="0"/>
                <a:cs typeface="Times New Roman" pitchFamily="18" charset="0"/>
              </a:rPr>
              <a:t> </a:t>
            </a:r>
            <a:endParaRPr lang="en-US" altLang="zh-CN" sz="3200" dirty="0" smtClean="0">
              <a:latin typeface="Times New Roman" pitchFamily="18" charset="0"/>
              <a:cs typeface="Times New Roman" pitchFamily="18" charset="0"/>
            </a:endParaRPr>
          </a:p>
          <a:p>
            <a:pPr algn="ctr" eaLnBrk="0" hangingPunct="0">
              <a:defRPr/>
            </a:pPr>
            <a:r>
              <a:rPr lang="zh-CN" altLang="en-US" sz="4400" b="1" dirty="0" smtClean="0">
                <a:latin typeface="Times New Roman" pitchFamily="18" charset="0"/>
                <a:cs typeface="Times New Roman" pitchFamily="18" charset="0"/>
              </a:rPr>
              <a:t>函数</a:t>
            </a:r>
            <a:r>
              <a:rPr lang="zh-CN" altLang="en-US" sz="4400" b="1" dirty="0">
                <a:latin typeface="Times New Roman" pitchFamily="18" charset="0"/>
                <a:cs typeface="Times New Roman" pitchFamily="18" charset="0"/>
              </a:rPr>
              <a:t>的例子</a:t>
            </a:r>
            <a:endParaRPr lang="zh-TW" altLang="en-US" sz="4400" b="1" dirty="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684213" y="404813"/>
            <a:ext cx="7772400" cy="1143000"/>
          </a:xfrm>
        </p:spPr>
        <p:txBody>
          <a:bodyPr/>
          <a:lstStyle/>
          <a:p>
            <a:r>
              <a:rPr lang="zh-CN" altLang="en-US" b="1" dirty="0" smtClean="0">
                <a:latin typeface="宋体" pitchFamily="2" charset="-122"/>
              </a:rPr>
              <a:t>二维傅里叶变换示例</a:t>
            </a:r>
          </a:p>
        </p:txBody>
      </p:sp>
      <p:graphicFrame>
        <p:nvGraphicFramePr>
          <p:cNvPr id="28674" name="Object 3"/>
          <p:cNvGraphicFramePr>
            <a:graphicFrameLocks noGrp="1" noChangeAspect="1"/>
          </p:cNvGraphicFramePr>
          <p:nvPr>
            <p:ph idx="1"/>
          </p:nvPr>
        </p:nvGraphicFramePr>
        <p:xfrm>
          <a:off x="3113088" y="1600200"/>
          <a:ext cx="2916237" cy="4525963"/>
        </p:xfrm>
        <a:graphic>
          <a:graphicData uri="http://schemas.openxmlformats.org/presentationml/2006/ole">
            <mc:AlternateContent xmlns:mc="http://schemas.openxmlformats.org/markup-compatibility/2006">
              <mc:Choice xmlns:v="urn:schemas-microsoft-com:vml" Requires="v">
                <p:oleObj spid="_x0000_s142412" name="Photo Editor 照片" r:id="rId3" imgW="7872142" imgH="12215919" progId="">
                  <p:embed/>
                </p:oleObj>
              </mc:Choice>
              <mc:Fallback>
                <p:oleObj name="Photo Editor 照片" r:id="rId3" imgW="7872142" imgH="12215919"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3088" y="1600200"/>
                        <a:ext cx="2916237"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6" name="Text Box 4"/>
          <p:cNvSpPr txBox="1">
            <a:spLocks noChangeArrowheads="1"/>
          </p:cNvSpPr>
          <p:nvPr/>
        </p:nvSpPr>
        <p:spPr bwMode="auto">
          <a:xfrm>
            <a:off x="1692275" y="2997200"/>
            <a:ext cx="6408738" cy="584775"/>
          </a:xfrm>
          <a:prstGeom prst="rect">
            <a:avLst/>
          </a:prstGeom>
          <a:noFill/>
          <a:ln w="9525">
            <a:noFill/>
            <a:miter lim="800000"/>
            <a:headEnd/>
            <a:tailEnd/>
          </a:ln>
        </p:spPr>
        <p:txBody>
          <a:bodyPr>
            <a:spAutoFit/>
          </a:bodyPr>
          <a:lstStyle/>
          <a:p>
            <a:pPr>
              <a:spcBef>
                <a:spcPct val="50000"/>
              </a:spcBef>
            </a:pPr>
            <a:r>
              <a:rPr kumimoji="1" lang="zh-CN" altLang="en-US" sz="3200" b="1" dirty="0" smtClean="0">
                <a:solidFill>
                  <a:srgbClr val="0000FF"/>
                </a:solidFill>
                <a:latin typeface="Times New Roman" pitchFamily="18" charset="0"/>
              </a:rPr>
              <a:t>频谱                                     </a:t>
            </a:r>
            <a:r>
              <a:rPr kumimoji="1" lang="zh-CN" altLang="en-US" sz="3200" b="1" dirty="0">
                <a:solidFill>
                  <a:srgbClr val="0000FF"/>
                </a:solidFill>
                <a:latin typeface="Times New Roman" pitchFamily="18" charset="0"/>
              </a:rPr>
              <a:t>原图</a:t>
            </a: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zh-CN" altLang="en-US" b="1" dirty="0" smtClean="0">
                <a:latin typeface="宋体" pitchFamily="2" charset="-122"/>
              </a:rPr>
              <a:t>二维傅里叶变换示例</a:t>
            </a:r>
          </a:p>
        </p:txBody>
      </p:sp>
      <p:graphicFrame>
        <p:nvGraphicFramePr>
          <p:cNvPr id="29698" name="Object 3"/>
          <p:cNvGraphicFramePr>
            <a:graphicFrameLocks noGrp="1" noChangeAspect="1"/>
          </p:cNvGraphicFramePr>
          <p:nvPr>
            <p:ph idx="1"/>
          </p:nvPr>
        </p:nvGraphicFramePr>
        <p:xfrm>
          <a:off x="3111500" y="1600200"/>
          <a:ext cx="2921000" cy="4524375"/>
        </p:xfrm>
        <a:graphic>
          <a:graphicData uri="http://schemas.openxmlformats.org/presentationml/2006/ole">
            <mc:AlternateContent xmlns:mc="http://schemas.openxmlformats.org/markup-compatibility/2006">
              <mc:Choice xmlns:v="urn:schemas-microsoft-com:vml" Requires="v">
                <p:oleObj spid="_x0000_s143436" name="Photo Editor 照片" r:id="rId3" imgW="7750212" imgH="12002540" progId="">
                  <p:embed/>
                </p:oleObj>
              </mc:Choice>
              <mc:Fallback>
                <p:oleObj name="Photo Editor 照片" r:id="rId3" imgW="7750212" imgH="1200254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00" y="1600200"/>
                        <a:ext cx="2921000" cy="452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Box 4"/>
          <p:cNvSpPr txBox="1">
            <a:spLocks noChangeArrowheads="1"/>
          </p:cNvSpPr>
          <p:nvPr/>
        </p:nvSpPr>
        <p:spPr bwMode="auto">
          <a:xfrm>
            <a:off x="1691680" y="3356992"/>
            <a:ext cx="6408738" cy="584775"/>
          </a:xfrm>
          <a:prstGeom prst="rect">
            <a:avLst/>
          </a:prstGeom>
          <a:noFill/>
          <a:ln w="9525">
            <a:noFill/>
            <a:miter lim="800000"/>
            <a:headEnd/>
            <a:tailEnd/>
          </a:ln>
        </p:spPr>
        <p:txBody>
          <a:bodyPr>
            <a:spAutoFit/>
          </a:bodyPr>
          <a:lstStyle/>
          <a:p>
            <a:pPr>
              <a:spcBef>
                <a:spcPct val="50000"/>
              </a:spcBef>
            </a:pPr>
            <a:r>
              <a:rPr kumimoji="1" lang="zh-CN" altLang="en-US" sz="3200" b="1" dirty="0" smtClean="0">
                <a:solidFill>
                  <a:srgbClr val="0000FF"/>
                </a:solidFill>
                <a:latin typeface="Times New Roman" pitchFamily="18" charset="0"/>
              </a:rPr>
              <a:t>频谱                                     </a:t>
            </a:r>
            <a:r>
              <a:rPr kumimoji="1" lang="zh-CN" altLang="en-US" sz="3200" b="1" dirty="0">
                <a:solidFill>
                  <a:srgbClr val="0000FF"/>
                </a:solidFill>
                <a:latin typeface="Times New Roman" pitchFamily="18" charset="0"/>
              </a:rPr>
              <a:t>原图</a:t>
            </a: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dirty="0" smtClean="0">
                <a:latin typeface="Times New Roman" pitchFamily="18" charset="0"/>
                <a:ea typeface="+mn-ea"/>
                <a:cs typeface="Times New Roman" pitchFamily="18" charset="0"/>
              </a:rPr>
              <a:t>Fourier </a:t>
            </a:r>
            <a:r>
              <a:rPr lang="zh-CN" altLang="en-US" b="1" dirty="0" smtClean="0">
                <a:latin typeface="+mn-ea"/>
                <a:ea typeface="+mn-ea"/>
              </a:rPr>
              <a:t>变换示例</a:t>
            </a:r>
          </a:p>
        </p:txBody>
      </p:sp>
      <p:pic>
        <p:nvPicPr>
          <p:cNvPr id="85007" name="Picture 15" descr="01gfft"/>
          <p:cNvPicPr>
            <a:picLocks noChangeAspect="1" noChangeArrowheads="1"/>
          </p:cNvPicPr>
          <p:nvPr/>
        </p:nvPicPr>
        <p:blipFill>
          <a:blip r:embed="rId2" cstate="print"/>
          <a:srcRect/>
          <a:stretch>
            <a:fillRect/>
          </a:stretch>
        </p:blipFill>
        <p:spPr bwMode="auto">
          <a:xfrm>
            <a:off x="4643438" y="2133600"/>
            <a:ext cx="4059237" cy="3060700"/>
          </a:xfrm>
          <a:prstGeom prst="rect">
            <a:avLst/>
          </a:prstGeom>
          <a:noFill/>
          <a:ln w="9525">
            <a:noFill/>
            <a:miter lim="800000"/>
            <a:headEnd/>
            <a:tailEnd/>
          </a:ln>
        </p:spPr>
      </p:pic>
      <p:pic>
        <p:nvPicPr>
          <p:cNvPr id="85011" name="Picture 19" descr="1"/>
          <p:cNvPicPr>
            <a:picLocks noChangeAspect="1" noChangeArrowheads="1"/>
          </p:cNvPicPr>
          <p:nvPr/>
        </p:nvPicPr>
        <p:blipFill>
          <a:blip r:embed="rId3" cstate="print"/>
          <a:srcRect/>
          <a:stretch>
            <a:fillRect/>
          </a:stretch>
        </p:blipFill>
        <p:spPr bwMode="auto">
          <a:xfrm>
            <a:off x="496888" y="2133600"/>
            <a:ext cx="4078287" cy="3060700"/>
          </a:xfrm>
          <a:prstGeom prst="rect">
            <a:avLst/>
          </a:prstGeom>
          <a:noFill/>
          <a:ln w="9525">
            <a:solidFill>
              <a:srgbClr val="000000"/>
            </a:solid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5011"/>
                                        </p:tgtEl>
                                        <p:attrNameLst>
                                          <p:attrName>style.visibility</p:attrName>
                                        </p:attrNameLst>
                                      </p:cBhvr>
                                      <p:to>
                                        <p:strVal val="visible"/>
                                      </p:to>
                                    </p:set>
                                    <p:animEffect transition="in" filter="blinds(horizontal)">
                                      <p:cBhvr>
                                        <p:cTn id="7" dur="500"/>
                                        <p:tgtEl>
                                          <p:spTgt spid="850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5007"/>
                                        </p:tgtEl>
                                        <p:attrNameLst>
                                          <p:attrName>style.visibility</p:attrName>
                                        </p:attrNameLst>
                                      </p:cBhvr>
                                      <p:to>
                                        <p:strVal val="visible"/>
                                      </p:to>
                                    </p:set>
                                    <p:animEffect transition="in" filter="blinds(horizontal)">
                                      <p:cBhvr>
                                        <p:cTn id="12" dur="500"/>
                                        <p:tgtEl>
                                          <p:spTgt spid="85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4"/>
          <p:cNvGraphicFramePr>
            <a:graphicFrameLocks noGrp="1" noChangeAspect="1"/>
          </p:cNvGraphicFramePr>
          <p:nvPr>
            <p:ph sz="quarter" idx="4294967295"/>
          </p:nvPr>
        </p:nvGraphicFramePr>
        <p:xfrm>
          <a:off x="4788024" y="2853333"/>
          <a:ext cx="4200873" cy="2952328"/>
        </p:xfrm>
        <a:graphic>
          <a:graphicData uri="http://schemas.openxmlformats.org/presentationml/2006/ole">
            <mc:AlternateContent xmlns:mc="http://schemas.openxmlformats.org/markup-compatibility/2006">
              <mc:Choice xmlns:v="urn:schemas-microsoft-com:vml" Requires="v">
                <p:oleObj spid="_x0000_s144534" name="Photo Editor 照片" r:id="rId3" imgW="3924640" imgH="3924640" progId="">
                  <p:embed/>
                </p:oleObj>
              </mc:Choice>
              <mc:Fallback>
                <p:oleObj name="Photo Editor 照片" r:id="rId3" imgW="3924640" imgH="392464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853333"/>
                        <a:ext cx="4200873" cy="2952328"/>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0000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3" name="Object 7"/>
          <p:cNvGraphicFramePr>
            <a:graphicFrameLocks noGrp="1" noChangeAspect="1"/>
          </p:cNvGraphicFramePr>
          <p:nvPr>
            <p:ph sz="quarter" idx="4294967295"/>
          </p:nvPr>
        </p:nvGraphicFramePr>
        <p:xfrm>
          <a:off x="323528" y="2853333"/>
          <a:ext cx="4239020" cy="2929532"/>
        </p:xfrm>
        <a:graphic>
          <a:graphicData uri="http://schemas.openxmlformats.org/presentationml/2006/ole">
            <mc:AlternateContent xmlns:mc="http://schemas.openxmlformats.org/markup-compatibility/2006">
              <mc:Choice xmlns:v="urn:schemas-microsoft-com:vml" Requires="v">
                <p:oleObj spid="_x0000_s144535" name="Photo Editor 照片" r:id="rId5" imgW="3917019" imgH="3924640" progId="">
                  <p:embed/>
                </p:oleObj>
              </mc:Choice>
              <mc:Fallback>
                <p:oleObj name="Photo Editor 照片" r:id="rId5" imgW="3917019" imgH="3924640"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2853333"/>
                        <a:ext cx="4239020" cy="2929532"/>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0000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4" name="Rectangle 5"/>
          <p:cNvSpPr>
            <a:spLocks noChangeArrowheads="1"/>
          </p:cNvSpPr>
          <p:nvPr/>
        </p:nvSpPr>
        <p:spPr bwMode="auto">
          <a:xfrm>
            <a:off x="5076825" y="1700808"/>
            <a:ext cx="3067050" cy="731838"/>
          </a:xfrm>
          <a:prstGeom prst="rect">
            <a:avLst/>
          </a:prstGeom>
          <a:noFill/>
          <a:ln w="9525">
            <a:noFill/>
            <a:miter lim="800000"/>
            <a:headEnd/>
            <a:tailEnd/>
          </a:ln>
        </p:spPr>
        <p:txBody>
          <a:bodyPr lIns="92075" tIns="46038" rIns="92075" bIns="46038"/>
          <a:lstStyle/>
          <a:p>
            <a:pPr marL="342900" indent="-342900">
              <a:spcBef>
                <a:spcPct val="20000"/>
              </a:spcBef>
              <a:buClr>
                <a:schemeClr val="accent2"/>
              </a:buClr>
            </a:pPr>
            <a:r>
              <a:rPr kumimoji="1" lang="zh-CN" altLang="en-US" sz="2800" dirty="0">
                <a:latin typeface="Times New Roman" pitchFamily="18" charset="0"/>
                <a:cs typeface="Times New Roman" pitchFamily="18" charset="0"/>
              </a:rPr>
              <a:t>     </a:t>
            </a:r>
            <a:r>
              <a:rPr kumimoji="1" lang="zh-CN" altLang="en-US" sz="2800" b="1" dirty="0">
                <a:latin typeface="Times New Roman" pitchFamily="18" charset="0"/>
                <a:cs typeface="Times New Roman" pitchFamily="18" charset="0"/>
              </a:rPr>
              <a:t> </a:t>
            </a:r>
            <a:r>
              <a:rPr kumimoji="1" lang="zh-CN" altLang="en-US" sz="2800" b="1" dirty="0" smtClean="0">
                <a:latin typeface="Times New Roman" pitchFamily="18" charset="0"/>
                <a:cs typeface="Times New Roman" pitchFamily="18" charset="0"/>
              </a:rPr>
              <a:t>  频率域</a:t>
            </a:r>
            <a:endParaRPr kumimoji="1" lang="zh-CN" altLang="en-US" sz="2800" b="1" dirty="0">
              <a:latin typeface="Times New Roman" pitchFamily="18" charset="0"/>
              <a:cs typeface="Times New Roman" pitchFamily="18" charset="0"/>
            </a:endParaRPr>
          </a:p>
          <a:p>
            <a:pPr marL="342900" indent="-342900">
              <a:spcBef>
                <a:spcPct val="20000"/>
              </a:spcBef>
              <a:buClr>
                <a:schemeClr val="tx2"/>
              </a:buClr>
              <a:buFontTx/>
              <a:buChar char=" "/>
            </a:pPr>
            <a:r>
              <a:rPr kumimoji="1" lang="zh-CN" altLang="en-US" sz="2800" b="1" dirty="0">
                <a:latin typeface="Times New Roman" pitchFamily="18" charset="0"/>
                <a:cs typeface="Times New Roman" pitchFamily="18" charset="0"/>
              </a:rPr>
              <a:t>  幅值与频率</a:t>
            </a:r>
          </a:p>
        </p:txBody>
      </p:sp>
      <p:sp>
        <p:nvSpPr>
          <p:cNvPr id="30725" name="Rectangle 8"/>
          <p:cNvSpPr>
            <a:spLocks noChangeArrowheads="1"/>
          </p:cNvSpPr>
          <p:nvPr/>
        </p:nvSpPr>
        <p:spPr bwMode="auto">
          <a:xfrm>
            <a:off x="971550" y="1700808"/>
            <a:ext cx="3046413" cy="731838"/>
          </a:xfrm>
          <a:prstGeom prst="rect">
            <a:avLst/>
          </a:prstGeom>
          <a:noFill/>
          <a:ln w="9525">
            <a:noFill/>
            <a:miter lim="800000"/>
            <a:headEnd/>
            <a:tailEnd/>
          </a:ln>
        </p:spPr>
        <p:txBody>
          <a:bodyPr lIns="92075" tIns="46038" rIns="92075" bIns="46038"/>
          <a:lstStyle/>
          <a:p>
            <a:pPr marL="342900" indent="-342900">
              <a:spcBef>
                <a:spcPct val="20000"/>
              </a:spcBef>
              <a:buClr>
                <a:schemeClr val="accent2"/>
              </a:buClr>
            </a:pPr>
            <a:r>
              <a:rPr kumimoji="1" lang="zh-CN" altLang="en-US" sz="2800" dirty="0">
                <a:latin typeface="Times New Roman" pitchFamily="18" charset="0"/>
                <a:cs typeface="Times New Roman" pitchFamily="18" charset="0"/>
              </a:rPr>
              <a:t>      </a:t>
            </a:r>
            <a:r>
              <a:rPr kumimoji="1" lang="zh-CN" altLang="en-US" sz="2800" b="1" dirty="0">
                <a:latin typeface="Times New Roman" pitchFamily="18" charset="0"/>
                <a:cs typeface="Times New Roman" pitchFamily="18" charset="0"/>
              </a:rPr>
              <a:t>空间域</a:t>
            </a:r>
          </a:p>
          <a:p>
            <a:pPr marL="342900" indent="-342900">
              <a:spcBef>
                <a:spcPct val="20000"/>
              </a:spcBef>
              <a:buClr>
                <a:schemeClr val="tx2"/>
              </a:buClr>
              <a:buFontTx/>
              <a:buChar char=" "/>
            </a:pPr>
            <a:r>
              <a:rPr kumimoji="1" lang="zh-CN" altLang="en-US" sz="2800" b="1" dirty="0">
                <a:latin typeface="Times New Roman" pitchFamily="18" charset="0"/>
                <a:cs typeface="Times New Roman" pitchFamily="18" charset="0"/>
              </a:rPr>
              <a:t>  </a:t>
            </a:r>
            <a:r>
              <a:rPr kumimoji="1" lang="zh-CN" altLang="en-US" sz="2800" b="1" dirty="0" smtClean="0">
                <a:latin typeface="Times New Roman" pitchFamily="18" charset="0"/>
                <a:cs typeface="Times New Roman" pitchFamily="18" charset="0"/>
              </a:rPr>
              <a:t>灰度</a:t>
            </a:r>
            <a:endParaRPr kumimoji="1" lang="zh-CN" altLang="en-US" sz="2800" b="1" dirty="0">
              <a:latin typeface="Times New Roman" pitchFamily="18" charset="0"/>
              <a:cs typeface="Times New Roman" pitchFamily="18" charset="0"/>
            </a:endParaRPr>
          </a:p>
        </p:txBody>
      </p:sp>
      <p:sp>
        <p:nvSpPr>
          <p:cNvPr id="30726" name="Rectangle 9"/>
          <p:cNvSpPr>
            <a:spLocks noChangeArrowheads="1"/>
          </p:cNvSpPr>
          <p:nvPr/>
        </p:nvSpPr>
        <p:spPr bwMode="auto">
          <a:xfrm>
            <a:off x="2051720" y="188640"/>
            <a:ext cx="6260182" cy="1470025"/>
          </a:xfrm>
          <a:prstGeom prst="rect">
            <a:avLst/>
          </a:prstGeom>
          <a:noFill/>
          <a:ln w="9525">
            <a:noFill/>
            <a:miter lim="800000"/>
            <a:headEnd/>
            <a:tailEnd/>
          </a:ln>
        </p:spPr>
        <p:txBody>
          <a:bodyPr anchor="ctr"/>
          <a:lstStyle/>
          <a:p>
            <a:r>
              <a:rPr lang="zh-CN" altLang="en-US" sz="4400" b="1" dirty="0">
                <a:latin typeface="Times New Roman" pitchFamily="18" charset="0"/>
                <a:cs typeface="Times New Roman" pitchFamily="18" charset="0"/>
              </a:rPr>
              <a:t>图像的</a:t>
            </a:r>
            <a:r>
              <a:rPr lang="en-US" altLang="zh-CN" sz="4400" dirty="0">
                <a:latin typeface="Times New Roman" pitchFamily="18" charset="0"/>
                <a:cs typeface="Times New Roman" pitchFamily="18" charset="0"/>
              </a:rPr>
              <a:t>Fourier</a:t>
            </a:r>
            <a:r>
              <a:rPr lang="zh-CN" altLang="en-US" sz="4400" b="1" dirty="0" smtClean="0">
                <a:latin typeface="Times New Roman" pitchFamily="18" charset="0"/>
                <a:cs typeface="Times New Roman" pitchFamily="18" charset="0"/>
              </a:rPr>
              <a:t>变换</a:t>
            </a:r>
            <a:endParaRPr lang="en-US" altLang="zh-CN" sz="4400" b="1" dirty="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ChangeArrowheads="1"/>
          </p:cNvSpPr>
          <p:nvPr/>
        </p:nvSpPr>
        <p:spPr bwMode="auto">
          <a:xfrm>
            <a:off x="2195736" y="0"/>
            <a:ext cx="6541864" cy="1270000"/>
          </a:xfrm>
          <a:prstGeom prst="rect">
            <a:avLst/>
          </a:prstGeom>
          <a:noFill/>
          <a:ln w="9525">
            <a:noFill/>
            <a:miter lim="800000"/>
            <a:headEnd/>
            <a:tailEnd/>
          </a:ln>
        </p:spPr>
        <p:txBody>
          <a:bodyPr lIns="92075" tIns="46038" rIns="92075" bIns="46038" anchor="ctr"/>
          <a:lstStyle/>
          <a:p>
            <a:r>
              <a:rPr lang="zh-CN" altLang="en-US" sz="4400" b="1" dirty="0">
                <a:latin typeface="Times New Roman" pitchFamily="18" charset="0"/>
                <a:cs typeface="Times New Roman" pitchFamily="18" charset="0"/>
              </a:rPr>
              <a:t>二维傅里叶变换</a:t>
            </a:r>
          </a:p>
        </p:txBody>
      </p:sp>
      <p:sp>
        <p:nvSpPr>
          <p:cNvPr id="374787" name="Text Box 3"/>
          <p:cNvSpPr txBox="1">
            <a:spLocks noChangeArrowheads="1"/>
          </p:cNvSpPr>
          <p:nvPr/>
        </p:nvSpPr>
        <p:spPr bwMode="auto">
          <a:xfrm>
            <a:off x="6110288" y="1509713"/>
            <a:ext cx="2627312" cy="1200329"/>
          </a:xfrm>
          <a:prstGeom prst="rect">
            <a:avLst/>
          </a:prstGeom>
          <a:noFill/>
          <a:ln w="9525">
            <a:noFill/>
            <a:miter lim="800000"/>
            <a:headEnd/>
            <a:tailEnd/>
          </a:ln>
        </p:spPr>
        <p:txBody>
          <a:bodyPr>
            <a:spAutoFit/>
          </a:bodyPr>
          <a:lstStyle/>
          <a:p>
            <a:pPr algn="just" eaLnBrk="0" hangingPunct="0">
              <a:spcBef>
                <a:spcPct val="20000"/>
              </a:spcBef>
              <a:buClr>
                <a:schemeClr val="accent2"/>
              </a:buClr>
              <a:buFontTx/>
              <a:buChar char="•"/>
            </a:pPr>
            <a:r>
              <a:rPr lang="zh-CN" altLang="en-US" sz="2400" dirty="0">
                <a:latin typeface="Times New Roman" pitchFamily="18" charset="0"/>
                <a:cs typeface="Times New Roman" pitchFamily="18" charset="0"/>
              </a:rPr>
              <a:t>傅里叶谱：  </a:t>
            </a:r>
          </a:p>
          <a:p>
            <a:pPr algn="just" eaLnBrk="0" hangingPunct="0">
              <a:spcBef>
                <a:spcPct val="20000"/>
              </a:spcBef>
              <a:buClr>
                <a:schemeClr val="accent2"/>
              </a:buClr>
            </a:pPr>
            <a:r>
              <a:rPr lang="en-US" altLang="zh-CN" sz="2000" dirty="0">
                <a:latin typeface="Times New Roman" pitchFamily="18" charset="0"/>
                <a:cs typeface="Times New Roman" pitchFamily="18" charset="0"/>
              </a:rPr>
              <a:t>|F(</a:t>
            </a:r>
            <a:r>
              <a:rPr lang="en-US" altLang="zh-CN" sz="2000" dirty="0" err="1">
                <a:latin typeface="Times New Roman" pitchFamily="18" charset="0"/>
                <a:cs typeface="Times New Roman" pitchFamily="18" charset="0"/>
              </a:rPr>
              <a:t>u,v</a:t>
            </a:r>
            <a:r>
              <a:rPr lang="en-US" altLang="zh-CN" sz="2000" dirty="0">
                <a:latin typeface="Times New Roman" pitchFamily="18" charset="0"/>
                <a:cs typeface="Times New Roman" pitchFamily="18" charset="0"/>
              </a:rPr>
              <a:t>)|=</a:t>
            </a:r>
          </a:p>
          <a:p>
            <a:pPr algn="just" eaLnBrk="0" hangingPunct="0">
              <a:spcBef>
                <a:spcPct val="20000"/>
              </a:spcBef>
              <a:buClr>
                <a:schemeClr val="accent2"/>
              </a:buClr>
            </a:pPr>
            <a:r>
              <a:rPr lang="en-US" altLang="zh-CN" sz="2000" dirty="0">
                <a:latin typeface="Times New Roman" pitchFamily="18" charset="0"/>
                <a:cs typeface="Times New Roman" pitchFamily="18" charset="0"/>
              </a:rPr>
              <a:t>[R</a:t>
            </a:r>
            <a:r>
              <a:rPr lang="en-US" altLang="zh-CN" sz="2000" baseline="30000" dirty="0">
                <a:latin typeface="Times New Roman" pitchFamily="18" charset="0"/>
                <a:cs typeface="Times New Roman" pitchFamily="18" charset="0"/>
              </a:rPr>
              <a:t>2</a:t>
            </a:r>
            <a:r>
              <a:rPr lang="en-US" altLang="zh-CN" sz="2000" dirty="0">
                <a:latin typeface="Times New Roman" pitchFamily="18" charset="0"/>
                <a:cs typeface="Times New Roman" pitchFamily="18" charset="0"/>
              </a:rPr>
              <a:t>(</a:t>
            </a:r>
            <a:r>
              <a:rPr lang="en-US" altLang="zh-CN" sz="2000" dirty="0" err="1">
                <a:latin typeface="Times New Roman" pitchFamily="18" charset="0"/>
                <a:cs typeface="Times New Roman" pitchFamily="18" charset="0"/>
              </a:rPr>
              <a:t>u,v</a:t>
            </a:r>
            <a:r>
              <a:rPr lang="en-US" altLang="zh-CN" sz="2000" dirty="0">
                <a:latin typeface="Times New Roman" pitchFamily="18" charset="0"/>
                <a:cs typeface="Times New Roman" pitchFamily="18" charset="0"/>
              </a:rPr>
              <a:t>)+I</a:t>
            </a:r>
            <a:r>
              <a:rPr lang="en-US" altLang="zh-CN" sz="2000" baseline="30000" dirty="0">
                <a:latin typeface="Times New Roman" pitchFamily="18" charset="0"/>
                <a:cs typeface="Times New Roman" pitchFamily="18" charset="0"/>
              </a:rPr>
              <a:t>2</a:t>
            </a:r>
            <a:r>
              <a:rPr lang="en-US" altLang="zh-CN" sz="2000" dirty="0">
                <a:latin typeface="Times New Roman" pitchFamily="18" charset="0"/>
                <a:cs typeface="Times New Roman" pitchFamily="18" charset="0"/>
              </a:rPr>
              <a:t>(</a:t>
            </a:r>
            <a:r>
              <a:rPr lang="en-US" altLang="zh-CN" sz="2000" dirty="0" err="1">
                <a:latin typeface="Times New Roman" pitchFamily="18" charset="0"/>
                <a:cs typeface="Times New Roman" pitchFamily="18" charset="0"/>
              </a:rPr>
              <a:t>u,v</a:t>
            </a:r>
            <a:r>
              <a:rPr lang="en-US" altLang="zh-CN" sz="2000" dirty="0">
                <a:latin typeface="Times New Roman" pitchFamily="18" charset="0"/>
                <a:cs typeface="Times New Roman" pitchFamily="18" charset="0"/>
              </a:rPr>
              <a:t>)]</a:t>
            </a:r>
            <a:r>
              <a:rPr lang="en-US" altLang="zh-CN" sz="2000" baseline="30000" dirty="0">
                <a:latin typeface="Times New Roman" pitchFamily="18" charset="0"/>
                <a:cs typeface="Times New Roman" pitchFamily="18" charset="0"/>
              </a:rPr>
              <a:t>1/2</a:t>
            </a:r>
          </a:p>
        </p:txBody>
      </p:sp>
      <p:pic>
        <p:nvPicPr>
          <p:cNvPr id="374788" name="Picture 4" descr="sjaal"/>
          <p:cNvPicPr>
            <a:picLocks noChangeAspect="1" noChangeArrowheads="1"/>
          </p:cNvPicPr>
          <p:nvPr/>
        </p:nvPicPr>
        <p:blipFill>
          <a:blip r:embed="rId3" cstate="print"/>
          <a:srcRect/>
          <a:stretch>
            <a:fillRect/>
          </a:stretch>
        </p:blipFill>
        <p:spPr bwMode="auto">
          <a:xfrm>
            <a:off x="355600" y="2678113"/>
            <a:ext cx="1981200" cy="1981200"/>
          </a:xfrm>
          <a:prstGeom prst="rect">
            <a:avLst/>
          </a:prstGeom>
          <a:noFill/>
          <a:ln w="9525">
            <a:noFill/>
            <a:miter lim="800000"/>
            <a:headEnd/>
            <a:tailEnd/>
          </a:ln>
        </p:spPr>
      </p:pic>
      <p:pic>
        <p:nvPicPr>
          <p:cNvPr id="374789" name="Picture 5" descr="sjaa_ampl"/>
          <p:cNvPicPr>
            <a:picLocks noChangeAspect="1" noChangeArrowheads="1"/>
          </p:cNvPicPr>
          <p:nvPr/>
        </p:nvPicPr>
        <p:blipFill>
          <a:blip r:embed="rId4" cstate="print"/>
          <a:srcRect/>
          <a:stretch>
            <a:fillRect/>
          </a:stretch>
        </p:blipFill>
        <p:spPr bwMode="auto">
          <a:xfrm>
            <a:off x="3762375" y="1270000"/>
            <a:ext cx="2057400" cy="2057400"/>
          </a:xfrm>
          <a:prstGeom prst="rect">
            <a:avLst/>
          </a:prstGeom>
          <a:noFill/>
          <a:ln w="9525">
            <a:noFill/>
            <a:miter lim="800000"/>
            <a:headEnd/>
            <a:tailEnd/>
          </a:ln>
        </p:spPr>
      </p:pic>
      <p:pic>
        <p:nvPicPr>
          <p:cNvPr id="374790" name="Picture 6" descr="sjaal_phase"/>
          <p:cNvPicPr>
            <a:picLocks noChangeAspect="1" noChangeArrowheads="1"/>
          </p:cNvPicPr>
          <p:nvPr/>
        </p:nvPicPr>
        <p:blipFill>
          <a:blip r:embed="rId5" cstate="print"/>
          <a:srcRect/>
          <a:stretch>
            <a:fillRect/>
          </a:stretch>
        </p:blipFill>
        <p:spPr bwMode="auto">
          <a:xfrm>
            <a:off x="3838575" y="4038600"/>
            <a:ext cx="1981200" cy="1981200"/>
          </a:xfrm>
          <a:prstGeom prst="rect">
            <a:avLst/>
          </a:prstGeom>
          <a:noFill/>
          <a:ln w="9525">
            <a:noFill/>
            <a:miter lim="800000"/>
            <a:headEnd/>
            <a:tailEnd/>
          </a:ln>
        </p:spPr>
      </p:pic>
      <p:sp>
        <p:nvSpPr>
          <p:cNvPr id="374791" name="Text Box 7"/>
          <p:cNvSpPr txBox="1">
            <a:spLocks noChangeArrowheads="1"/>
          </p:cNvSpPr>
          <p:nvPr/>
        </p:nvSpPr>
        <p:spPr bwMode="auto">
          <a:xfrm>
            <a:off x="6238875" y="4216400"/>
            <a:ext cx="2905125" cy="1117600"/>
          </a:xfrm>
          <a:prstGeom prst="rect">
            <a:avLst/>
          </a:prstGeom>
          <a:noFill/>
          <a:ln w="9525">
            <a:noFill/>
            <a:miter lim="800000"/>
            <a:headEnd/>
            <a:tailEnd/>
          </a:ln>
        </p:spPr>
        <p:txBody>
          <a:bodyPr>
            <a:spAutoFit/>
          </a:bodyPr>
          <a:lstStyle/>
          <a:p>
            <a:pPr algn="just" eaLnBrk="0" hangingPunct="0">
              <a:spcBef>
                <a:spcPct val="20000"/>
              </a:spcBef>
              <a:buClr>
                <a:schemeClr val="accent2"/>
              </a:buClr>
              <a:buFontTx/>
              <a:buChar char="•"/>
            </a:pPr>
            <a:r>
              <a:rPr lang="zh-CN" altLang="en-US" sz="2400" dirty="0">
                <a:latin typeface="Times New Roman" pitchFamily="18" charset="0"/>
                <a:cs typeface="Times New Roman" pitchFamily="18" charset="0"/>
              </a:rPr>
              <a:t>相位</a:t>
            </a:r>
            <a:r>
              <a:rPr lang="en-US" altLang="zh-CN" sz="2400"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algn="just" eaLnBrk="0" hangingPunct="0">
              <a:spcBef>
                <a:spcPct val="20000"/>
              </a:spcBef>
              <a:buClr>
                <a:schemeClr val="accent2"/>
              </a:buClr>
              <a:buFontTx/>
              <a:buChar char=" "/>
            </a:pPr>
            <a:r>
              <a:rPr lang="en-US" altLang="zh-CN" dirty="0">
                <a:latin typeface="Times New Roman" pitchFamily="18" charset="0"/>
                <a:cs typeface="Times New Roman" pitchFamily="18" charset="0"/>
                <a:sym typeface="Symbol" pitchFamily="18" charset="2"/>
              </a:rPr>
              <a:t></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u,v</a:t>
            </a:r>
            <a:r>
              <a:rPr lang="en-US" altLang="zh-CN" dirty="0">
                <a:latin typeface="Times New Roman" pitchFamily="18" charset="0"/>
                <a:cs typeface="Times New Roman" pitchFamily="18" charset="0"/>
              </a:rPr>
              <a:t>)=</a:t>
            </a:r>
          </a:p>
          <a:p>
            <a:pPr algn="just" eaLnBrk="0" hangingPunct="0">
              <a:spcBef>
                <a:spcPct val="20000"/>
              </a:spcBef>
              <a:buClr>
                <a:schemeClr val="accent2"/>
              </a:buClr>
              <a:buFontTx/>
              <a:buChar char=" "/>
            </a:pPr>
            <a:r>
              <a:rPr lang="en-US" altLang="zh-CN" dirty="0" err="1">
                <a:latin typeface="Times New Roman" pitchFamily="18" charset="0"/>
                <a:cs typeface="Times New Roman" pitchFamily="18" charset="0"/>
              </a:rPr>
              <a:t>arctan</a:t>
            </a:r>
            <a:r>
              <a:rPr lang="en-US" altLang="zh-CN" dirty="0">
                <a:latin typeface="Times New Roman" pitchFamily="18" charset="0"/>
                <a:cs typeface="Times New Roman" pitchFamily="18" charset="0"/>
              </a:rPr>
              <a:t>(I(</a:t>
            </a:r>
            <a:r>
              <a:rPr lang="en-US" altLang="zh-CN" dirty="0" err="1">
                <a:latin typeface="Times New Roman" pitchFamily="18" charset="0"/>
                <a:cs typeface="Times New Roman" pitchFamily="18" charset="0"/>
              </a:rPr>
              <a:t>u,v</a:t>
            </a:r>
            <a:r>
              <a:rPr lang="en-US" altLang="zh-CN" dirty="0">
                <a:latin typeface="Times New Roman" pitchFamily="18" charset="0"/>
                <a:cs typeface="Times New Roman" pitchFamily="18" charset="0"/>
              </a:rPr>
              <a:t>)/R(</a:t>
            </a:r>
            <a:r>
              <a:rPr lang="en-US" altLang="zh-CN" dirty="0" err="1">
                <a:latin typeface="Times New Roman" pitchFamily="18" charset="0"/>
                <a:cs typeface="Times New Roman" pitchFamily="18" charset="0"/>
              </a:rPr>
              <a:t>u,v</a:t>
            </a:r>
            <a:r>
              <a:rPr lang="en-US" altLang="zh-CN" dirty="0">
                <a:latin typeface="Times New Roman" pitchFamily="18" charset="0"/>
                <a:cs typeface="Times New Roman" pitchFamily="18" charset="0"/>
              </a:rPr>
              <a:t>))</a:t>
            </a:r>
            <a:endParaRPr lang="en-US" altLang="zh-CN" baseline="30000" dirty="0">
              <a:latin typeface="Times New Roman" pitchFamily="18" charset="0"/>
              <a:cs typeface="Times New Roman" pitchFamily="18" charset="0"/>
            </a:endParaRPr>
          </a:p>
        </p:txBody>
      </p:sp>
      <p:grpSp>
        <p:nvGrpSpPr>
          <p:cNvPr id="2" name="Group 8"/>
          <p:cNvGrpSpPr>
            <a:grpSpLocks/>
          </p:cNvGrpSpPr>
          <p:nvPr/>
        </p:nvGrpSpPr>
        <p:grpSpPr bwMode="auto">
          <a:xfrm>
            <a:off x="2227263" y="1509713"/>
            <a:ext cx="1535112" cy="2105025"/>
            <a:chOff x="1403" y="951"/>
            <a:chExt cx="967" cy="1326"/>
          </a:xfrm>
        </p:grpSpPr>
        <p:graphicFrame>
          <p:nvGraphicFramePr>
            <p:cNvPr id="31747" name="Object 9"/>
            <p:cNvGraphicFramePr>
              <a:graphicFrameLocks noChangeAspect="1"/>
            </p:cNvGraphicFramePr>
            <p:nvPr/>
          </p:nvGraphicFramePr>
          <p:xfrm>
            <a:off x="1403" y="951"/>
            <a:ext cx="813" cy="524"/>
          </p:xfrm>
          <a:graphic>
            <a:graphicData uri="http://schemas.openxmlformats.org/presentationml/2006/ole">
              <mc:AlternateContent xmlns:mc="http://schemas.openxmlformats.org/markup-compatibility/2006">
                <mc:Choice xmlns:v="urn:schemas-microsoft-com:vml" Requires="v">
                  <p:oleObj spid="_x0000_s145558" name="Vergelijking" r:id="rId6" imgW="9449117" imgH="6096317" progId="Equation.3">
                    <p:embed/>
                  </p:oleObj>
                </mc:Choice>
                <mc:Fallback>
                  <p:oleObj name="Vergelijking" r:id="rId6" imgW="9449117" imgH="6096317"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 y="951"/>
                          <a:ext cx="813" cy="524"/>
                        </a:xfrm>
                        <a:prstGeom prst="rect">
                          <a:avLst/>
                        </a:prstGeom>
                        <a:solidFill>
                          <a:schemeClr val="bg1"/>
                        </a:solidFill>
                      </p:spPr>
                    </p:pic>
                  </p:oleObj>
                </mc:Fallback>
              </mc:AlternateContent>
            </a:graphicData>
          </a:graphic>
        </p:graphicFrame>
        <p:sp>
          <p:nvSpPr>
            <p:cNvPr id="31757" name="Line 10"/>
            <p:cNvSpPr>
              <a:spLocks noChangeShapeType="1"/>
            </p:cNvSpPr>
            <p:nvPr/>
          </p:nvSpPr>
          <p:spPr bwMode="auto">
            <a:xfrm flipV="1">
              <a:off x="1472" y="1475"/>
              <a:ext cx="898" cy="802"/>
            </a:xfrm>
            <a:prstGeom prst="line">
              <a:avLst/>
            </a:prstGeom>
            <a:noFill/>
            <a:ln w="28575">
              <a:solidFill>
                <a:schemeClr val="tx1"/>
              </a:solidFill>
              <a:round/>
              <a:headEnd/>
              <a:tailEnd type="triangle" w="med" len="med"/>
            </a:ln>
          </p:spPr>
          <p:txBody>
            <a:bodyPr/>
            <a:lstStyle/>
            <a:p>
              <a:endParaRPr lang="zh-CN" altLang="en-US">
                <a:latin typeface="Times New Roman" pitchFamily="18" charset="0"/>
                <a:cs typeface="Times New Roman" pitchFamily="18" charset="0"/>
              </a:endParaRPr>
            </a:p>
          </p:txBody>
        </p:sp>
      </p:grpSp>
      <p:grpSp>
        <p:nvGrpSpPr>
          <p:cNvPr id="3" name="Group 11"/>
          <p:cNvGrpSpPr>
            <a:grpSpLocks/>
          </p:cNvGrpSpPr>
          <p:nvPr/>
        </p:nvGrpSpPr>
        <p:grpSpPr bwMode="auto">
          <a:xfrm>
            <a:off x="2227263" y="3614738"/>
            <a:ext cx="1611312" cy="2390775"/>
            <a:chOff x="1403" y="2277"/>
            <a:chExt cx="1015" cy="1506"/>
          </a:xfrm>
        </p:grpSpPr>
        <p:graphicFrame>
          <p:nvGraphicFramePr>
            <p:cNvPr id="31746" name="Object 12"/>
            <p:cNvGraphicFramePr>
              <a:graphicFrameLocks noChangeAspect="1"/>
            </p:cNvGraphicFramePr>
            <p:nvPr/>
          </p:nvGraphicFramePr>
          <p:xfrm>
            <a:off x="1403" y="3364"/>
            <a:ext cx="944" cy="419"/>
          </p:xfrm>
          <a:graphic>
            <a:graphicData uri="http://schemas.openxmlformats.org/presentationml/2006/ole">
              <mc:AlternateContent xmlns:mc="http://schemas.openxmlformats.org/markup-compatibility/2006">
                <mc:Choice xmlns:v="urn:schemas-microsoft-com:vml" Requires="v">
                  <p:oleObj spid="_x0000_s145559" name="Vergelijking" r:id="rId8" imgW="10973117" imgH="4877117" progId="Equation.3">
                    <p:embed/>
                  </p:oleObj>
                </mc:Choice>
                <mc:Fallback>
                  <p:oleObj name="Vergelijking" r:id="rId8" imgW="10973117" imgH="4877117"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 y="3364"/>
                          <a:ext cx="944" cy="419"/>
                        </a:xfrm>
                        <a:prstGeom prst="rect">
                          <a:avLst/>
                        </a:prstGeom>
                        <a:solidFill>
                          <a:schemeClr val="bg1"/>
                        </a:solidFill>
                      </p:spPr>
                    </p:pic>
                  </p:oleObj>
                </mc:Fallback>
              </mc:AlternateContent>
            </a:graphicData>
          </a:graphic>
        </p:graphicFrame>
        <p:sp>
          <p:nvSpPr>
            <p:cNvPr id="31756" name="Line 13"/>
            <p:cNvSpPr>
              <a:spLocks noChangeShapeType="1"/>
            </p:cNvSpPr>
            <p:nvPr/>
          </p:nvSpPr>
          <p:spPr bwMode="auto">
            <a:xfrm>
              <a:off x="1472" y="2277"/>
              <a:ext cx="946" cy="932"/>
            </a:xfrm>
            <a:prstGeom prst="line">
              <a:avLst/>
            </a:prstGeom>
            <a:noFill/>
            <a:ln w="28575">
              <a:solidFill>
                <a:schemeClr val="tx1"/>
              </a:solidFill>
              <a:round/>
              <a:headEnd/>
              <a:tailEnd type="triangle" w="med" len="med"/>
            </a:ln>
          </p:spPr>
          <p:txBody>
            <a:bodyPr/>
            <a:lstStyle/>
            <a:p>
              <a:endParaRPr lang="zh-CN" altLang="en-US">
                <a:latin typeface="Times New Roman" pitchFamily="18" charset="0"/>
                <a:cs typeface="Times New Roman" pitchFamily="18"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74788"/>
                                        </p:tgtEl>
                                        <p:attrNameLst>
                                          <p:attrName>style.visibility</p:attrName>
                                        </p:attrNameLst>
                                      </p:cBhvr>
                                      <p:to>
                                        <p:strVal val="visible"/>
                                      </p:to>
                                    </p:set>
                                    <p:anim calcmode="lin" valueType="num">
                                      <p:cBhvr>
                                        <p:cTn id="7" dur="1000" fill="hold"/>
                                        <p:tgtEl>
                                          <p:spTgt spid="374788"/>
                                        </p:tgtEl>
                                        <p:attrNameLst>
                                          <p:attrName>ppt_w</p:attrName>
                                        </p:attrNameLst>
                                      </p:cBhvr>
                                      <p:tavLst>
                                        <p:tav tm="0">
                                          <p:val>
                                            <p:fltVal val="0"/>
                                          </p:val>
                                        </p:tav>
                                        <p:tav tm="100000">
                                          <p:val>
                                            <p:strVal val="#ppt_w"/>
                                          </p:val>
                                        </p:tav>
                                      </p:tavLst>
                                    </p:anim>
                                    <p:anim calcmode="lin" valueType="num">
                                      <p:cBhvr>
                                        <p:cTn id="8" dur="1000" fill="hold"/>
                                        <p:tgtEl>
                                          <p:spTgt spid="374788"/>
                                        </p:tgtEl>
                                        <p:attrNameLst>
                                          <p:attrName>ppt_h</p:attrName>
                                        </p:attrNameLst>
                                      </p:cBhvr>
                                      <p:tavLst>
                                        <p:tav tm="0">
                                          <p:val>
                                            <p:fltVal val="0"/>
                                          </p:val>
                                        </p:tav>
                                        <p:tav tm="100000">
                                          <p:val>
                                            <p:strVal val="#ppt_h"/>
                                          </p:val>
                                        </p:tav>
                                      </p:tavLst>
                                    </p:anim>
                                    <p:anim calcmode="lin" valueType="num">
                                      <p:cBhvr>
                                        <p:cTn id="9" dur="1000" fill="hold"/>
                                        <p:tgtEl>
                                          <p:spTgt spid="37478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7478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ppt_x-#ppt_w/2"/>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374787"/>
                                        </p:tgtEl>
                                        <p:attrNameLst>
                                          <p:attrName>style.visibility</p:attrName>
                                        </p:attrNameLst>
                                      </p:cBhvr>
                                      <p:to>
                                        <p:strVal val="visible"/>
                                      </p:to>
                                    </p:set>
                                    <p:anim calcmode="lin" valueType="num">
                                      <p:cBhvr additive="base">
                                        <p:cTn id="22" dur="500" fill="hold"/>
                                        <p:tgtEl>
                                          <p:spTgt spid="374787"/>
                                        </p:tgtEl>
                                        <p:attrNameLst>
                                          <p:attrName>ppt_x</p:attrName>
                                        </p:attrNameLst>
                                      </p:cBhvr>
                                      <p:tavLst>
                                        <p:tav tm="0">
                                          <p:val>
                                            <p:strVal val="1+#ppt_w/2"/>
                                          </p:val>
                                        </p:tav>
                                        <p:tav tm="100000">
                                          <p:val>
                                            <p:strVal val="#ppt_x"/>
                                          </p:val>
                                        </p:tav>
                                      </p:tavLst>
                                    </p:anim>
                                    <p:anim calcmode="lin" valueType="num">
                                      <p:cBhvr additive="base">
                                        <p:cTn id="23" dur="500" fill="hold"/>
                                        <p:tgtEl>
                                          <p:spTgt spid="37478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37478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7"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ppt_x</p:attrName>
                                        </p:attrNameLst>
                                      </p:cBhvr>
                                      <p:tavLst>
                                        <p:tav tm="0">
                                          <p:val>
                                            <p:strVal val="#ppt_x-#ppt_w/2"/>
                                          </p:val>
                                        </p:tav>
                                        <p:tav tm="100000">
                                          <p:val>
                                            <p:strVal val="#ppt_x"/>
                                          </p:val>
                                        </p:tav>
                                      </p:tavLst>
                                    </p:anim>
                                    <p:anim calcmode="lin" valueType="num">
                                      <p:cBhvr>
                                        <p:cTn id="33" dur="500" fill="hold"/>
                                        <p:tgtEl>
                                          <p:spTgt spid="3"/>
                                        </p:tgtEl>
                                        <p:attrNameLst>
                                          <p:attrName>ppt_y</p:attrName>
                                        </p:attrNameLst>
                                      </p:cBhvr>
                                      <p:tavLst>
                                        <p:tav tm="0">
                                          <p:val>
                                            <p:strVal val="#ppt_y"/>
                                          </p:val>
                                        </p:tav>
                                        <p:tav tm="100000">
                                          <p:val>
                                            <p:strVal val="#ppt_y"/>
                                          </p:val>
                                        </p:tav>
                                      </p:tavLst>
                                    </p:anim>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strVal val="#ppt_h"/>
                                          </p:val>
                                        </p:tav>
                                        <p:tav tm="100000">
                                          <p:val>
                                            <p:strVal val="#ppt_h"/>
                                          </p:val>
                                        </p:tav>
                                      </p:tavLst>
                                    </p:anim>
                                  </p:childTnLst>
                                </p:cTn>
                              </p:par>
                            </p:childTnLst>
                          </p:cTn>
                        </p:par>
                        <p:par>
                          <p:cTn id="36" fill="hold">
                            <p:stCondLst>
                              <p:cond delay="500"/>
                            </p:stCondLst>
                            <p:childTnLst>
                              <p:par>
                                <p:cTn id="37" presetID="2" presetClass="entr" presetSubtype="2" fill="hold" grpId="0" nodeType="afterEffect">
                                  <p:stCondLst>
                                    <p:cond delay="0"/>
                                  </p:stCondLst>
                                  <p:childTnLst>
                                    <p:set>
                                      <p:cBhvr>
                                        <p:cTn id="38" dur="1" fill="hold">
                                          <p:stCondLst>
                                            <p:cond delay="0"/>
                                          </p:stCondLst>
                                        </p:cTn>
                                        <p:tgtEl>
                                          <p:spTgt spid="374791"/>
                                        </p:tgtEl>
                                        <p:attrNameLst>
                                          <p:attrName>style.visibility</p:attrName>
                                        </p:attrNameLst>
                                      </p:cBhvr>
                                      <p:to>
                                        <p:strVal val="visible"/>
                                      </p:to>
                                    </p:set>
                                    <p:anim calcmode="lin" valueType="num">
                                      <p:cBhvr additive="base">
                                        <p:cTn id="39" dur="500" fill="hold"/>
                                        <p:tgtEl>
                                          <p:spTgt spid="374791"/>
                                        </p:tgtEl>
                                        <p:attrNameLst>
                                          <p:attrName>ppt_x</p:attrName>
                                        </p:attrNameLst>
                                      </p:cBhvr>
                                      <p:tavLst>
                                        <p:tav tm="0">
                                          <p:val>
                                            <p:strVal val="1+#ppt_w/2"/>
                                          </p:val>
                                        </p:tav>
                                        <p:tav tm="100000">
                                          <p:val>
                                            <p:strVal val="#ppt_x"/>
                                          </p:val>
                                        </p:tav>
                                      </p:tavLst>
                                    </p:anim>
                                    <p:anim calcmode="lin" valueType="num">
                                      <p:cBhvr additive="base">
                                        <p:cTn id="40" dur="500" fill="hold"/>
                                        <p:tgtEl>
                                          <p:spTgt spid="374791"/>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374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7" grpId="0" autoUpdateAnimBg="0"/>
      <p:bldP spid="37479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1084" y="220708"/>
            <a:ext cx="8229600" cy="1143000"/>
          </a:xfrm>
          <a:noFill/>
        </p:spPr>
        <p:txBody>
          <a:bodyPr>
            <a:normAutofit/>
          </a:bodyPr>
          <a:lstStyle/>
          <a:p>
            <a:r>
              <a:rPr lang="en-US" altLang="zh-CN" dirty="0" smtClean="0">
                <a:latin typeface="Times New Roman" pitchFamily="18" charset="0"/>
                <a:cs typeface="Times New Roman" pitchFamily="18" charset="0"/>
              </a:rPr>
              <a:t>Content</a:t>
            </a:r>
          </a:p>
        </p:txBody>
      </p:sp>
      <p:sp>
        <p:nvSpPr>
          <p:cNvPr id="43011" name="Text Box 3"/>
          <p:cNvSpPr txBox="1">
            <a:spLocks noChangeArrowheads="1"/>
          </p:cNvSpPr>
          <p:nvPr/>
        </p:nvSpPr>
        <p:spPr bwMode="auto">
          <a:xfrm>
            <a:off x="857224" y="1484784"/>
            <a:ext cx="7417320" cy="2062103"/>
          </a:xfrm>
          <a:prstGeom prst="rect">
            <a:avLst/>
          </a:prstGeom>
          <a:noFill/>
          <a:ln w="9525">
            <a:noFill/>
            <a:miter lim="800000"/>
            <a:headEnd/>
            <a:tailEnd/>
          </a:ln>
        </p:spPr>
        <p:txBody>
          <a:bodyPr wrap="square">
            <a:spAutoFit/>
          </a:bodyPr>
          <a:lstStyle/>
          <a:p>
            <a:pPr algn="just"/>
            <a:r>
              <a:rPr lang="en-US" altLang="zh-CN" sz="3200" dirty="0">
                <a:latin typeface="Times New Roman" pitchFamily="18" charset="0"/>
                <a:cs typeface="Times New Roman" pitchFamily="18" charset="0"/>
              </a:rPr>
              <a:t>This chapter is concerned primarily with helping YOU develop a basic understanding of the </a:t>
            </a:r>
            <a:r>
              <a:rPr lang="en-US" altLang="zh-CN" sz="3200" dirty="0">
                <a:solidFill>
                  <a:srgbClr val="0000FF"/>
                </a:solidFill>
                <a:latin typeface="Times New Roman" pitchFamily="18" charset="0"/>
                <a:cs typeface="Times New Roman" pitchFamily="18" charset="0"/>
              </a:rPr>
              <a:t>Fourier transform </a:t>
            </a:r>
            <a:r>
              <a:rPr lang="en-US" altLang="zh-CN" sz="3200" dirty="0">
                <a:latin typeface="Times New Roman" pitchFamily="18" charset="0"/>
                <a:cs typeface="Times New Roman" pitchFamily="18" charset="0"/>
              </a:rPr>
              <a:t>and the frequency domain.</a:t>
            </a:r>
          </a:p>
        </p:txBody>
      </p:sp>
      <p:sp>
        <p:nvSpPr>
          <p:cNvPr id="43012" name="Text Box 4"/>
          <p:cNvSpPr txBox="1">
            <a:spLocks noChangeArrowheads="1"/>
          </p:cNvSpPr>
          <p:nvPr/>
        </p:nvSpPr>
        <p:spPr bwMode="auto">
          <a:xfrm>
            <a:off x="785786" y="3789040"/>
            <a:ext cx="7848600" cy="1569660"/>
          </a:xfrm>
          <a:prstGeom prst="rect">
            <a:avLst/>
          </a:prstGeom>
          <a:noFill/>
          <a:ln w="9525">
            <a:noFill/>
            <a:miter lim="800000"/>
            <a:headEnd/>
            <a:tailEnd/>
          </a:ln>
        </p:spPr>
        <p:txBody>
          <a:bodyPr>
            <a:spAutoFit/>
          </a:bodyPr>
          <a:lstStyle/>
          <a:p>
            <a:r>
              <a:rPr lang="zh-CN" altLang="en-US" sz="3200" dirty="0"/>
              <a:t>变化着的频率是</a:t>
            </a:r>
            <a:r>
              <a:rPr lang="zh-CN" altLang="en-US" sz="3200" b="1" dirty="0">
                <a:solidFill>
                  <a:srgbClr val="0000FF"/>
                </a:solidFill>
              </a:rPr>
              <a:t>最基本的感觉之一</a:t>
            </a:r>
            <a:r>
              <a:rPr lang="zh-CN" altLang="en-US" sz="3200" dirty="0"/>
              <a:t>，我们四周无时不被变化着色彩的光、变化着音调的声音等在</a:t>
            </a:r>
            <a:r>
              <a:rPr lang="zh-CN" altLang="en-US" sz="3200" b="1" dirty="0">
                <a:solidFill>
                  <a:srgbClr val="0000FF"/>
                </a:solidFill>
              </a:rPr>
              <a:t>周期变化</a:t>
            </a:r>
            <a:r>
              <a:rPr lang="zh-CN" altLang="en-US" sz="3200" dirty="0"/>
              <a:t>的现象</a:t>
            </a:r>
            <a:r>
              <a:rPr lang="zh-CN" altLang="en-US" sz="3200" b="1" dirty="0">
                <a:solidFill>
                  <a:srgbClr val="0000FF"/>
                </a:solidFill>
              </a:rPr>
              <a:t>包围着</a:t>
            </a:r>
            <a:r>
              <a:rPr lang="zh-CN" altLang="en-US" sz="3200" dirty="0"/>
              <a:t>。</a:t>
            </a:r>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idx="1"/>
          </p:nvPr>
        </p:nvSpPr>
        <p:spPr>
          <a:xfrm>
            <a:off x="395288" y="4946650"/>
            <a:ext cx="8229600" cy="682625"/>
          </a:xfrm>
        </p:spPr>
        <p:txBody>
          <a:bodyPr/>
          <a:lstStyle/>
          <a:p>
            <a:pPr algn="ctr">
              <a:spcBef>
                <a:spcPct val="0"/>
              </a:spcBef>
              <a:buFont typeface="Wingdings" pitchFamily="2" charset="2"/>
              <a:buNone/>
            </a:pPr>
            <a:r>
              <a:rPr lang="en-US" altLang="zh-TW" sz="2400" dirty="0" smtClean="0">
                <a:latin typeface="Times New Roman" pitchFamily="18" charset="0"/>
                <a:cs typeface="Times New Roman" pitchFamily="18" charset="0"/>
              </a:rPr>
              <a:t>(a)</a:t>
            </a:r>
            <a:r>
              <a:rPr lang="en-US" altLang="zh-CN" sz="2400" dirty="0" smtClean="0">
                <a:latin typeface="Times New Roman" pitchFamily="18" charset="0"/>
                <a:ea typeface="PMingLiU" pitchFamily="18" charset="-120"/>
                <a:cs typeface="Times New Roman" pitchFamily="18" charset="0"/>
              </a:rPr>
              <a:t> </a:t>
            </a:r>
            <a:r>
              <a:rPr lang="en-US" altLang="zh-TW" sz="2400" dirty="0" smtClean="0">
                <a:latin typeface="Times New Roman" pitchFamily="18" charset="0"/>
                <a:cs typeface="Times New Roman" pitchFamily="18" charset="0"/>
              </a:rPr>
              <a:t>f(</a:t>
            </a:r>
            <a:r>
              <a:rPr lang="en-US" altLang="zh-TW" sz="2400" dirty="0" err="1" smtClean="0">
                <a:latin typeface="Times New Roman" pitchFamily="18" charset="0"/>
                <a:cs typeface="Times New Roman" pitchFamily="18" charset="0"/>
              </a:rPr>
              <a:t>x,y</a:t>
            </a:r>
            <a:r>
              <a:rPr lang="en-US" altLang="zh-TW" sz="2400" dirty="0" smtClean="0">
                <a:latin typeface="Times New Roman" pitchFamily="18" charset="0"/>
                <a:cs typeface="Times New Roman" pitchFamily="18" charset="0"/>
              </a:rPr>
              <a:t>)               (b)</a:t>
            </a:r>
            <a:r>
              <a:rPr lang="en-US" altLang="zh-CN" sz="2400" dirty="0" smtClean="0">
                <a:latin typeface="Times New Roman" pitchFamily="18" charset="0"/>
                <a:ea typeface="PMingLiU" pitchFamily="18" charset="-120"/>
                <a:cs typeface="Times New Roman" pitchFamily="18" charset="0"/>
              </a:rPr>
              <a:t> </a:t>
            </a:r>
            <a:r>
              <a:rPr lang="en-US" altLang="zh-TW" sz="2400" dirty="0" smtClean="0">
                <a:latin typeface="Times New Roman" pitchFamily="18" charset="0"/>
                <a:cs typeface="Times New Roman" pitchFamily="18" charset="0"/>
              </a:rPr>
              <a:t>F(</a:t>
            </a:r>
            <a:r>
              <a:rPr lang="en-US" altLang="zh-TW" sz="2400" dirty="0" err="1" smtClean="0">
                <a:latin typeface="Times New Roman" pitchFamily="18" charset="0"/>
                <a:cs typeface="Times New Roman" pitchFamily="18" charset="0"/>
              </a:rPr>
              <a:t>u,y</a:t>
            </a:r>
            <a:r>
              <a:rPr lang="en-US" altLang="zh-TW" sz="2400" dirty="0" smtClean="0">
                <a:latin typeface="Times New Roman" pitchFamily="18" charset="0"/>
                <a:cs typeface="Times New Roman" pitchFamily="18" charset="0"/>
              </a:rPr>
              <a:t>)            </a:t>
            </a:r>
            <a:r>
              <a:rPr lang="en-US" altLang="zh-CN" sz="2400" dirty="0" smtClean="0">
                <a:latin typeface="Times New Roman" pitchFamily="18" charset="0"/>
                <a:ea typeface="PMingLiU" pitchFamily="18" charset="-120"/>
                <a:cs typeface="Times New Roman" pitchFamily="18" charset="0"/>
              </a:rPr>
              <a:t> </a:t>
            </a:r>
            <a:r>
              <a:rPr lang="en-US" altLang="zh-TW" sz="2400" dirty="0" smtClean="0">
                <a:latin typeface="Times New Roman" pitchFamily="18" charset="0"/>
                <a:cs typeface="Times New Roman" pitchFamily="18" charset="0"/>
              </a:rPr>
              <a:t>(c)</a:t>
            </a:r>
            <a:r>
              <a:rPr lang="en-US" altLang="zh-CN" sz="2400" dirty="0" smtClean="0">
                <a:latin typeface="Times New Roman" pitchFamily="18" charset="0"/>
                <a:ea typeface="PMingLiU" pitchFamily="18" charset="-120"/>
                <a:cs typeface="Times New Roman" pitchFamily="18" charset="0"/>
              </a:rPr>
              <a:t> </a:t>
            </a:r>
            <a:r>
              <a:rPr lang="en-US" altLang="zh-TW" sz="2400" dirty="0" smtClean="0">
                <a:latin typeface="Times New Roman" pitchFamily="18" charset="0"/>
                <a:cs typeface="Times New Roman" pitchFamily="18" charset="0"/>
              </a:rPr>
              <a:t>F(</a:t>
            </a:r>
            <a:r>
              <a:rPr lang="en-US" altLang="zh-TW" sz="2400" dirty="0" err="1" smtClean="0">
                <a:latin typeface="Times New Roman" pitchFamily="18" charset="0"/>
                <a:cs typeface="Times New Roman" pitchFamily="18" charset="0"/>
              </a:rPr>
              <a:t>u,v</a:t>
            </a:r>
            <a:r>
              <a:rPr lang="en-US" altLang="zh-TW" sz="2400" dirty="0" smtClean="0">
                <a:latin typeface="Times New Roman" pitchFamily="18" charset="0"/>
                <a:cs typeface="Times New Roman" pitchFamily="18" charset="0"/>
              </a:rPr>
              <a:t>)</a:t>
            </a:r>
            <a:r>
              <a:rPr lang="en-US" altLang="zh-TW" dirty="0" smtClean="0">
                <a:latin typeface="Times New Roman" pitchFamily="18" charset="0"/>
                <a:cs typeface="Times New Roman" pitchFamily="18" charset="0"/>
              </a:rPr>
              <a:t> </a:t>
            </a:r>
          </a:p>
          <a:p>
            <a:endParaRPr lang="zh-TW" altLang="en-US" dirty="0" smtClean="0">
              <a:latin typeface="Times New Roman" pitchFamily="18" charset="0"/>
              <a:cs typeface="Times New Roman" pitchFamily="18" charset="0"/>
            </a:endParaRPr>
          </a:p>
        </p:txBody>
      </p:sp>
      <p:pic>
        <p:nvPicPr>
          <p:cNvPr id="81923" name="Picture 3" descr="http://www.dca.fee.unicamp.br/dipcourse/html-dip/c5/s2/original.gif"/>
          <p:cNvPicPr>
            <a:picLocks noChangeAspect="1" noChangeArrowheads="1"/>
          </p:cNvPicPr>
          <p:nvPr/>
        </p:nvPicPr>
        <p:blipFill>
          <a:blip r:embed="rId2" r:link="rId3" cstate="print"/>
          <a:srcRect/>
          <a:stretch>
            <a:fillRect/>
          </a:stretch>
        </p:blipFill>
        <p:spPr bwMode="auto">
          <a:xfrm>
            <a:off x="1198563" y="2695575"/>
            <a:ext cx="2179637" cy="2179638"/>
          </a:xfrm>
          <a:prstGeom prst="rect">
            <a:avLst/>
          </a:prstGeom>
          <a:noFill/>
          <a:ln w="9525">
            <a:noFill/>
            <a:miter lim="800000"/>
            <a:headEnd/>
            <a:tailEnd/>
          </a:ln>
        </p:spPr>
      </p:pic>
      <p:pic>
        <p:nvPicPr>
          <p:cNvPr id="81924" name="Picture 4" descr="http://www.dca.fee.unicamp.br/dipcourse/html-dip/c5/s2/dft-w.gif"/>
          <p:cNvPicPr>
            <a:picLocks noChangeAspect="1" noChangeArrowheads="1"/>
          </p:cNvPicPr>
          <p:nvPr/>
        </p:nvPicPr>
        <p:blipFill>
          <a:blip r:embed="rId4" r:link="rId5" cstate="print"/>
          <a:srcRect/>
          <a:stretch>
            <a:fillRect/>
          </a:stretch>
        </p:blipFill>
        <p:spPr bwMode="auto">
          <a:xfrm>
            <a:off x="3479800" y="2706688"/>
            <a:ext cx="2157413" cy="2157412"/>
          </a:xfrm>
          <a:prstGeom prst="rect">
            <a:avLst/>
          </a:prstGeom>
          <a:noFill/>
          <a:ln w="9525">
            <a:noFill/>
            <a:miter lim="800000"/>
            <a:headEnd/>
            <a:tailEnd/>
          </a:ln>
        </p:spPr>
      </p:pic>
      <p:pic>
        <p:nvPicPr>
          <p:cNvPr id="81925" name="Picture 5" descr="http://www.dca.fee.unicamp.br/dipcourse/html-dip/c5/s2/dft-2d.gif"/>
          <p:cNvPicPr>
            <a:picLocks noChangeAspect="1" noChangeArrowheads="1"/>
          </p:cNvPicPr>
          <p:nvPr/>
        </p:nvPicPr>
        <p:blipFill>
          <a:blip r:embed="rId6" r:link="rId7" cstate="print"/>
          <a:srcRect/>
          <a:stretch>
            <a:fillRect/>
          </a:stretch>
        </p:blipFill>
        <p:spPr bwMode="auto">
          <a:xfrm>
            <a:off x="5737225" y="2717800"/>
            <a:ext cx="2120900" cy="2120900"/>
          </a:xfrm>
          <a:prstGeom prst="rect">
            <a:avLst/>
          </a:prstGeom>
          <a:noFill/>
          <a:ln w="9525">
            <a:noFill/>
            <a:miter lim="800000"/>
            <a:headEnd/>
            <a:tailEnd/>
          </a:ln>
        </p:spPr>
      </p:pic>
      <p:sp>
        <p:nvSpPr>
          <p:cNvPr id="81926" name="Rectangle 6"/>
          <p:cNvSpPr>
            <a:spLocks noChangeArrowheads="1"/>
          </p:cNvSpPr>
          <p:nvPr/>
        </p:nvSpPr>
        <p:spPr bwMode="auto">
          <a:xfrm>
            <a:off x="755576" y="1412776"/>
            <a:ext cx="7902575" cy="1569660"/>
          </a:xfrm>
          <a:prstGeom prst="rect">
            <a:avLst/>
          </a:prstGeom>
          <a:noFill/>
          <a:ln w="9525">
            <a:noFill/>
            <a:miter lim="800000"/>
            <a:headEnd/>
            <a:tailEnd/>
          </a:ln>
        </p:spPr>
        <p:txBody>
          <a:bodyPr anchor="ctr">
            <a:spAutoFit/>
          </a:bodyPr>
          <a:lstStyle/>
          <a:p>
            <a:pPr eaLnBrk="0" hangingPunct="0"/>
            <a:r>
              <a:rPr lang="zh-CN" altLang="zh-TW" sz="2400" dirty="0">
                <a:latin typeface="Times New Roman" pitchFamily="18" charset="0"/>
                <a:ea typeface="PMingLiU" pitchFamily="18" charset="-120"/>
                <a:cs typeface="Times New Roman" pitchFamily="18" charset="0"/>
              </a:rPr>
              <a:t>The 2D DFT </a:t>
            </a:r>
            <a:r>
              <a:rPr lang="zh-CN" altLang="zh-TW" sz="2400" b="1" i="1" dirty="0">
                <a:latin typeface="Times New Roman" pitchFamily="18" charset="0"/>
                <a:ea typeface="PMingLiU" pitchFamily="18" charset="-120"/>
                <a:cs typeface="Times New Roman" pitchFamily="18" charset="0"/>
              </a:rPr>
              <a:t>F(u,v)</a:t>
            </a:r>
            <a:r>
              <a:rPr lang="zh-CN" altLang="zh-TW" sz="2400" dirty="0">
                <a:latin typeface="Times New Roman" pitchFamily="18" charset="0"/>
                <a:ea typeface="PMingLiU" pitchFamily="18" charset="-120"/>
                <a:cs typeface="Times New Roman" pitchFamily="18" charset="0"/>
              </a:rPr>
              <a:t> can be obtained by </a:t>
            </a:r>
            <a:r>
              <a:rPr lang="zh-CN" sz="2400" b="1" dirty="0">
                <a:solidFill>
                  <a:srgbClr val="0000FF"/>
                </a:solidFill>
                <a:latin typeface="Times New Roman" pitchFamily="18" charset="0"/>
                <a:ea typeface="+mn-ea"/>
                <a:cs typeface="Times New Roman" pitchFamily="18" charset="0"/>
              </a:rPr>
              <a:t>各自独立的方向进行</a:t>
            </a:r>
            <a:endParaRPr lang="zh-TW" altLang="en-US" sz="2400" b="1" dirty="0">
              <a:solidFill>
                <a:srgbClr val="0000FF"/>
              </a:solidFill>
              <a:latin typeface="Times New Roman" pitchFamily="18" charset="0"/>
              <a:ea typeface="+mn-ea"/>
              <a:cs typeface="Times New Roman" pitchFamily="18" charset="0"/>
            </a:endParaRPr>
          </a:p>
          <a:p>
            <a:pPr eaLnBrk="0" hangingPunct="0">
              <a:buFontTx/>
              <a:buAutoNum type="arabicPeriod"/>
            </a:pPr>
            <a:r>
              <a:rPr lang="zh-CN" altLang="zh-TW" sz="2400" dirty="0">
                <a:latin typeface="Times New Roman" pitchFamily="18" charset="0"/>
                <a:ea typeface="PMingLiU" pitchFamily="18" charset="-120"/>
                <a:cs typeface="Times New Roman" pitchFamily="18" charset="0"/>
              </a:rPr>
              <a:t> taking the 1D DFT of </a:t>
            </a:r>
            <a:r>
              <a:rPr lang="zh-CN" altLang="zh-TW" sz="2400" dirty="0">
                <a:solidFill>
                  <a:srgbClr val="0000FF"/>
                </a:solidFill>
                <a:latin typeface="Times New Roman" pitchFamily="18" charset="0"/>
                <a:ea typeface="PMingLiU" pitchFamily="18" charset="-120"/>
                <a:cs typeface="Times New Roman" pitchFamily="18" charset="0"/>
              </a:rPr>
              <a:t>every row </a:t>
            </a:r>
            <a:r>
              <a:rPr lang="zh-CN" altLang="zh-TW" sz="2400" dirty="0">
                <a:latin typeface="Times New Roman" pitchFamily="18" charset="0"/>
                <a:ea typeface="PMingLiU" pitchFamily="18" charset="-120"/>
                <a:cs typeface="Times New Roman" pitchFamily="18" charset="0"/>
              </a:rPr>
              <a:t>of image </a:t>
            </a:r>
            <a:r>
              <a:rPr lang="zh-CN" altLang="zh-TW" sz="2400" b="1" i="1" dirty="0">
                <a:latin typeface="Times New Roman" pitchFamily="18" charset="0"/>
                <a:ea typeface="PMingLiU" pitchFamily="18" charset="-120"/>
                <a:cs typeface="Times New Roman" pitchFamily="18" charset="0"/>
              </a:rPr>
              <a:t>f(x,y)</a:t>
            </a:r>
            <a:r>
              <a:rPr lang="zh-CN" altLang="zh-TW" sz="2400" dirty="0">
                <a:latin typeface="Times New Roman" pitchFamily="18" charset="0"/>
                <a:ea typeface="PMingLiU" pitchFamily="18" charset="-120"/>
                <a:cs typeface="Times New Roman" pitchFamily="18" charset="0"/>
              </a:rPr>
              <a:t>, </a:t>
            </a:r>
            <a:r>
              <a:rPr lang="zh-CN" altLang="zh-TW" sz="2400" b="1" i="1" dirty="0">
                <a:latin typeface="Times New Roman" pitchFamily="18" charset="0"/>
                <a:ea typeface="PMingLiU" pitchFamily="18" charset="-120"/>
                <a:cs typeface="Times New Roman" pitchFamily="18" charset="0"/>
              </a:rPr>
              <a:t>F(u,y)</a:t>
            </a:r>
            <a:r>
              <a:rPr lang="zh-CN" altLang="zh-TW" sz="2400" dirty="0">
                <a:latin typeface="Times New Roman" pitchFamily="18" charset="0"/>
                <a:ea typeface="PMingLiU" pitchFamily="18" charset="-120"/>
                <a:cs typeface="Times New Roman" pitchFamily="18" charset="0"/>
              </a:rPr>
              <a:t>, </a:t>
            </a:r>
            <a:endParaRPr lang="en-US" altLang="zh-TW" sz="2400" dirty="0">
              <a:latin typeface="Times New Roman" pitchFamily="18" charset="0"/>
              <a:ea typeface="PMingLiU" pitchFamily="18" charset="-120"/>
              <a:cs typeface="Times New Roman" pitchFamily="18" charset="0"/>
            </a:endParaRPr>
          </a:p>
          <a:p>
            <a:pPr eaLnBrk="0" hangingPunct="0">
              <a:buFontTx/>
              <a:buAutoNum type="arabicPeriod"/>
            </a:pPr>
            <a:r>
              <a:rPr lang="zh-CN" altLang="zh-TW" sz="2400" dirty="0">
                <a:latin typeface="Times New Roman" pitchFamily="18" charset="0"/>
                <a:ea typeface="PMingLiU" pitchFamily="18" charset="-120"/>
                <a:cs typeface="Times New Roman" pitchFamily="18" charset="0"/>
              </a:rPr>
              <a:t> taking the 1D DFT of </a:t>
            </a:r>
            <a:r>
              <a:rPr lang="zh-CN" altLang="zh-TW" sz="2400" dirty="0">
                <a:solidFill>
                  <a:srgbClr val="0000FF"/>
                </a:solidFill>
                <a:latin typeface="Times New Roman" pitchFamily="18" charset="0"/>
                <a:ea typeface="PMingLiU" pitchFamily="18" charset="-120"/>
                <a:cs typeface="Times New Roman" pitchFamily="18" charset="0"/>
              </a:rPr>
              <a:t>every column </a:t>
            </a:r>
            <a:r>
              <a:rPr lang="zh-CN" altLang="zh-TW" sz="2400" dirty="0">
                <a:latin typeface="Times New Roman" pitchFamily="18" charset="0"/>
                <a:ea typeface="PMingLiU" pitchFamily="18" charset="-120"/>
                <a:cs typeface="Times New Roman" pitchFamily="18" charset="0"/>
              </a:rPr>
              <a:t>of </a:t>
            </a:r>
            <a:r>
              <a:rPr lang="zh-CN" altLang="zh-TW" sz="2400" b="1" i="1" dirty="0">
                <a:latin typeface="Times New Roman" pitchFamily="18" charset="0"/>
                <a:ea typeface="PMingLiU" pitchFamily="18" charset="-120"/>
                <a:cs typeface="Times New Roman" pitchFamily="18" charset="0"/>
              </a:rPr>
              <a:t>F(u,y)</a:t>
            </a:r>
            <a:r>
              <a:rPr lang="zh-CN" altLang="zh-TW" sz="2400" i="1" dirty="0">
                <a:latin typeface="Times New Roman" pitchFamily="18" charset="0"/>
                <a:ea typeface="PMingLiU" pitchFamily="18" charset="-120"/>
                <a:cs typeface="Times New Roman" pitchFamily="18" charset="0"/>
              </a:rPr>
              <a:t> </a:t>
            </a:r>
            <a:endParaRPr lang="en-US" altLang="zh-TW" sz="2400" i="1" dirty="0">
              <a:latin typeface="Times New Roman" pitchFamily="18" charset="0"/>
              <a:ea typeface="PMingLiU" pitchFamily="18" charset="-120"/>
              <a:cs typeface="Times New Roman" pitchFamily="18" charset="0"/>
            </a:endParaRPr>
          </a:p>
          <a:p>
            <a:pPr eaLnBrk="0" hangingPunct="0"/>
            <a:endParaRPr lang="en-US" altLang="zh-TW" sz="2400" dirty="0">
              <a:latin typeface="Times New Roman" pitchFamily="18" charset="0"/>
              <a:ea typeface="PMingLiU" pitchFamily="18" charset="-120"/>
              <a:cs typeface="Times New Roman" pitchFamily="18" charset="0"/>
            </a:endParaRPr>
          </a:p>
        </p:txBody>
      </p:sp>
      <p:sp>
        <p:nvSpPr>
          <p:cNvPr id="81927" name="Rectangle 7"/>
          <p:cNvSpPr>
            <a:spLocks noChangeArrowheads="1"/>
          </p:cNvSpPr>
          <p:nvPr/>
        </p:nvSpPr>
        <p:spPr bwMode="auto">
          <a:xfrm>
            <a:off x="0" y="220928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1928" name="Rectangle 8"/>
          <p:cNvSpPr>
            <a:spLocks noChangeArrowheads="1"/>
          </p:cNvSpPr>
          <p:nvPr/>
        </p:nvSpPr>
        <p:spPr bwMode="auto">
          <a:xfrm>
            <a:off x="0" y="220928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1929" name="Rectangle 9"/>
          <p:cNvSpPr>
            <a:spLocks noChangeArrowheads="1"/>
          </p:cNvSpPr>
          <p:nvPr/>
        </p:nvSpPr>
        <p:spPr bwMode="auto">
          <a:xfrm>
            <a:off x="0" y="2209284"/>
            <a:ext cx="184731" cy="369332"/>
          </a:xfrm>
          <a:prstGeom prst="rect">
            <a:avLst/>
          </a:prstGeom>
          <a:noFill/>
          <a:ln w="9525">
            <a:noFill/>
            <a:miter lim="800000"/>
            <a:headEnd/>
            <a:tailEnd/>
          </a:ln>
        </p:spPr>
        <p:txBody>
          <a:bodyPr wrap="none" anchor="ctr">
            <a:spAutoFit/>
          </a:bodyPr>
          <a:lstStyle/>
          <a:p>
            <a:endParaRPr lang="zh-CN" altLang="en-US">
              <a:latin typeface="Times New Roman" pitchFamily="18" charset="0"/>
              <a:cs typeface="Times New Roman" pitchFamily="18" charset="0"/>
            </a:endParaRPr>
          </a:p>
        </p:txBody>
      </p:sp>
      <p:sp>
        <p:nvSpPr>
          <p:cNvPr id="81930" name="Text Box 10"/>
          <p:cNvSpPr txBox="1">
            <a:spLocks noChangeArrowheads="1"/>
          </p:cNvSpPr>
          <p:nvPr/>
        </p:nvSpPr>
        <p:spPr bwMode="auto">
          <a:xfrm>
            <a:off x="539552" y="0"/>
            <a:ext cx="8106706" cy="1323439"/>
          </a:xfrm>
          <a:prstGeom prst="rect">
            <a:avLst/>
          </a:prstGeom>
          <a:noFill/>
          <a:ln w="9525">
            <a:noFill/>
            <a:miter lim="800000"/>
            <a:headEnd/>
            <a:tailEnd/>
          </a:ln>
        </p:spPr>
        <p:txBody>
          <a:bodyPr wrap="none">
            <a:spAutoFit/>
          </a:bodyPr>
          <a:lstStyle/>
          <a:p>
            <a:r>
              <a:rPr lang="en-US" altLang="zh-CN" sz="3600" b="1" dirty="0" smtClean="0">
                <a:latin typeface="Times New Roman" pitchFamily="18" charset="0"/>
                <a:ea typeface="PMingLiU" pitchFamily="18" charset="-120"/>
                <a:cs typeface="Times New Roman" pitchFamily="18" charset="0"/>
              </a:rPr>
              <a:t>         </a:t>
            </a:r>
            <a:r>
              <a:rPr lang="en-US" altLang="zh-CN" sz="3600" dirty="0" smtClean="0">
                <a:latin typeface="Times New Roman" pitchFamily="18" charset="0"/>
                <a:ea typeface="PMingLiU" pitchFamily="18" charset="-120"/>
                <a:cs typeface="Times New Roman" pitchFamily="18" charset="0"/>
              </a:rPr>
              <a:t>Steps of Two-Dimensional DFT  </a:t>
            </a:r>
          </a:p>
          <a:p>
            <a:r>
              <a:rPr lang="zh-CN" altLang="en-US" sz="4400" b="1" dirty="0" smtClean="0">
                <a:latin typeface="Times New Roman" pitchFamily="18" charset="0"/>
                <a:cs typeface="Times New Roman" pitchFamily="18" charset="0"/>
              </a:rPr>
              <a:t>二维离散傅里叶变换的计算步骤</a:t>
            </a:r>
            <a:endParaRPr lang="zh-CN" altLang="en-US" sz="4400" b="1" dirty="0">
              <a:latin typeface="Times New Roman" pitchFamily="18" charset="0"/>
              <a:cs typeface="Times New Roman" pitchFamily="18" charset="0"/>
            </a:endParaRPr>
          </a:p>
        </p:txBody>
      </p:sp>
      <p:sp>
        <p:nvSpPr>
          <p:cNvPr id="81931" name="Line 11"/>
          <p:cNvSpPr>
            <a:spLocks noChangeShapeType="1"/>
          </p:cNvSpPr>
          <p:nvPr/>
        </p:nvSpPr>
        <p:spPr bwMode="auto">
          <a:xfrm>
            <a:off x="4078288" y="6597352"/>
            <a:ext cx="1008062" cy="0"/>
          </a:xfrm>
          <a:prstGeom prst="line">
            <a:avLst/>
          </a:prstGeom>
          <a:noFill/>
          <a:ln w="9525">
            <a:solidFill>
              <a:schemeClr val="tx1"/>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81932" name="Line 12"/>
          <p:cNvSpPr>
            <a:spLocks noChangeShapeType="1"/>
          </p:cNvSpPr>
          <p:nvPr/>
        </p:nvSpPr>
        <p:spPr bwMode="auto">
          <a:xfrm flipH="1" flipV="1">
            <a:off x="4078288" y="5700713"/>
            <a:ext cx="0" cy="904934"/>
          </a:xfrm>
          <a:prstGeom prst="line">
            <a:avLst/>
          </a:prstGeom>
          <a:noFill/>
          <a:ln w="9525">
            <a:solidFill>
              <a:schemeClr val="tx1"/>
            </a:solidFill>
            <a:round/>
            <a:headEnd/>
            <a:tailEnd type="triangle" w="med" len="med"/>
          </a:ln>
        </p:spPr>
        <p:txBody>
          <a:bodyPr/>
          <a:lstStyle/>
          <a:p>
            <a:endParaRPr lang="zh-CN" altLang="en-US">
              <a:latin typeface="Times New Roman" pitchFamily="18" charset="0"/>
              <a:cs typeface="Times New Roman" pitchFamily="18" charset="0"/>
            </a:endParaRPr>
          </a:p>
        </p:txBody>
      </p:sp>
      <p:sp>
        <p:nvSpPr>
          <p:cNvPr id="81933" name="Text Box 13"/>
          <p:cNvSpPr txBox="1">
            <a:spLocks noChangeArrowheads="1"/>
          </p:cNvSpPr>
          <p:nvPr/>
        </p:nvSpPr>
        <p:spPr bwMode="auto">
          <a:xfrm>
            <a:off x="3275013" y="5644852"/>
            <a:ext cx="803275" cy="396875"/>
          </a:xfrm>
          <a:prstGeom prst="rect">
            <a:avLst/>
          </a:prstGeom>
          <a:noFill/>
          <a:ln w="9525">
            <a:noFill/>
            <a:miter lim="800000"/>
            <a:headEnd/>
            <a:tailEnd/>
          </a:ln>
        </p:spPr>
        <p:txBody>
          <a:bodyPr wrap="none">
            <a:spAutoFit/>
          </a:bodyPr>
          <a:lstStyle/>
          <a:p>
            <a:r>
              <a:rPr lang="en-US" altLang="zh-CN" sz="2000" dirty="0">
                <a:latin typeface="Times New Roman" pitchFamily="18" charset="0"/>
                <a:cs typeface="Times New Roman" pitchFamily="18" charset="0"/>
              </a:rPr>
              <a:t>y or v</a:t>
            </a:r>
          </a:p>
        </p:txBody>
      </p:sp>
      <p:sp>
        <p:nvSpPr>
          <p:cNvPr id="81934" name="Text Box 14"/>
          <p:cNvSpPr txBox="1">
            <a:spLocks noChangeArrowheads="1"/>
          </p:cNvSpPr>
          <p:nvPr/>
        </p:nvSpPr>
        <p:spPr bwMode="auto">
          <a:xfrm>
            <a:off x="5219700" y="6469305"/>
            <a:ext cx="782587" cy="400110"/>
          </a:xfrm>
          <a:prstGeom prst="rect">
            <a:avLst/>
          </a:prstGeom>
          <a:noFill/>
          <a:ln w="9525">
            <a:noFill/>
            <a:miter lim="800000"/>
            <a:headEnd/>
            <a:tailEnd/>
          </a:ln>
        </p:spPr>
        <p:txBody>
          <a:bodyPr wrap="none">
            <a:spAutoFit/>
          </a:bodyPr>
          <a:lstStyle/>
          <a:p>
            <a:r>
              <a:rPr lang="en-US" altLang="zh-CN" sz="2000" dirty="0">
                <a:latin typeface="Times New Roman" pitchFamily="18" charset="0"/>
                <a:cs typeface="Times New Roman" pitchFamily="18" charset="0"/>
              </a:rPr>
              <a:t>x or u</a:t>
            </a:r>
          </a:p>
        </p:txBody>
      </p:sp>
      <p:sp>
        <p:nvSpPr>
          <p:cNvPr id="81935" name="Text Box 15"/>
          <p:cNvSpPr txBox="1">
            <a:spLocks noChangeArrowheads="1"/>
          </p:cNvSpPr>
          <p:nvPr/>
        </p:nvSpPr>
        <p:spPr bwMode="auto">
          <a:xfrm>
            <a:off x="250825" y="5661025"/>
            <a:ext cx="3086101" cy="400110"/>
          </a:xfrm>
          <a:prstGeom prst="rect">
            <a:avLst/>
          </a:prstGeom>
          <a:noFill/>
          <a:ln w="9525">
            <a:noFill/>
            <a:miter lim="800000"/>
            <a:headEnd/>
            <a:tailEnd/>
          </a:ln>
        </p:spPr>
        <p:txBody>
          <a:bodyPr wrap="none">
            <a:spAutoFit/>
          </a:bodyPr>
          <a:lstStyle/>
          <a:p>
            <a:r>
              <a:rPr lang="en-US" altLang="zh-CN" sz="2000" dirty="0">
                <a:latin typeface="Times New Roman" pitchFamily="18" charset="0"/>
                <a:cs typeface="Times New Roman" pitchFamily="18" charset="0"/>
              </a:rPr>
              <a:t>Convention of coordination:</a:t>
            </a: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107504" y="332656"/>
            <a:ext cx="8748464" cy="815975"/>
          </a:xfrm>
        </p:spPr>
        <p:txBody>
          <a:bodyPr rtlCol="0">
            <a:normAutofit fontScale="90000"/>
          </a:bodyPr>
          <a:lstStyle/>
          <a:p>
            <a:pPr eaLnBrk="1" fontAlgn="auto" hangingPunct="1">
              <a:spcAft>
                <a:spcPts val="0"/>
              </a:spcAft>
              <a:defRPr/>
            </a:pPr>
            <a:r>
              <a:rPr lang="en-US" altLang="zh-CN" sz="4900" b="1" dirty="0" smtClean="0">
                <a:latin typeface="Times New Roman" pitchFamily="18" charset="0"/>
                <a:ea typeface="+mn-ea"/>
                <a:cs typeface="Times New Roman" pitchFamily="18" charset="0"/>
              </a:rPr>
              <a:t>    </a:t>
            </a:r>
            <a:r>
              <a:rPr lang="zh-CN" altLang="en-US" sz="4900" b="1" dirty="0" smtClean="0">
                <a:latin typeface="Times New Roman" pitchFamily="18" charset="0"/>
                <a:ea typeface="+mn-ea"/>
                <a:cs typeface="Times New Roman" pitchFamily="18" charset="0"/>
              </a:rPr>
              <a:t>二维离散</a:t>
            </a:r>
            <a:r>
              <a:rPr lang="en-US" altLang="zh-CN" sz="4900" dirty="0" smtClean="0">
                <a:latin typeface="Times New Roman" pitchFamily="18" charset="0"/>
                <a:ea typeface="+mn-ea"/>
                <a:cs typeface="Times New Roman" pitchFamily="18" charset="0"/>
              </a:rPr>
              <a:t>Fourier</a:t>
            </a:r>
            <a:r>
              <a:rPr lang="zh-CN" altLang="en-US" sz="4900" b="1" dirty="0" smtClean="0">
                <a:latin typeface="Times New Roman" pitchFamily="18" charset="0"/>
                <a:ea typeface="+mn-ea"/>
                <a:cs typeface="Times New Roman" pitchFamily="18" charset="0"/>
              </a:rPr>
              <a:t>正变换</a:t>
            </a:r>
            <a:endParaRPr lang="zh-CN" altLang="en-US" sz="3200" dirty="0" smtClean="0">
              <a:latin typeface="Times New Roman" pitchFamily="18" charset="0"/>
              <a:ea typeface="+mn-ea"/>
              <a:cs typeface="Times New Roman" pitchFamily="18" charset="0"/>
            </a:endParaRPr>
          </a:p>
        </p:txBody>
      </p:sp>
      <p:graphicFrame>
        <p:nvGraphicFramePr>
          <p:cNvPr id="349187" name="Object 3"/>
          <p:cNvGraphicFramePr>
            <a:graphicFrameLocks noChangeAspect="1"/>
          </p:cNvGraphicFramePr>
          <p:nvPr/>
        </p:nvGraphicFramePr>
        <p:xfrm>
          <a:off x="1476375" y="2636838"/>
          <a:ext cx="4911725" cy="1004887"/>
        </p:xfrm>
        <a:graphic>
          <a:graphicData uri="http://schemas.openxmlformats.org/presentationml/2006/ole">
            <mc:AlternateContent xmlns:mc="http://schemas.openxmlformats.org/markup-compatibility/2006">
              <mc:Choice xmlns:v="urn:schemas-microsoft-com:vml" Requires="v">
                <p:oleObj spid="_x0000_s154887" name="Equation" r:id="rId4" imgW="52121117" imgH="10668317" progId="Equation.3">
                  <p:embed/>
                </p:oleObj>
              </mc:Choice>
              <mc:Fallback>
                <p:oleObj name="Equation" r:id="rId4" imgW="52121117" imgH="10668317"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2636838"/>
                        <a:ext cx="4911725" cy="1004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9190" name="Text Box 6"/>
          <p:cNvSpPr txBox="1">
            <a:spLocks noChangeArrowheads="1"/>
          </p:cNvSpPr>
          <p:nvPr/>
        </p:nvSpPr>
        <p:spPr bwMode="auto">
          <a:xfrm>
            <a:off x="323528" y="1412776"/>
            <a:ext cx="8568951" cy="1274195"/>
          </a:xfrm>
          <a:prstGeom prst="rect">
            <a:avLst/>
          </a:prstGeom>
          <a:noFill/>
          <a:ln w="9525">
            <a:noFill/>
            <a:miter lim="800000"/>
            <a:headEnd/>
            <a:tailEnd/>
          </a:ln>
          <a:effectLst/>
        </p:spPr>
        <p:txBody>
          <a:bodyPr wrap="square">
            <a:spAutoFit/>
          </a:bodyPr>
          <a:lstStyle/>
          <a:p>
            <a:pPr>
              <a:lnSpc>
                <a:spcPct val="120000"/>
              </a:lnSpc>
              <a:buFontTx/>
              <a:buNone/>
              <a:defRPr/>
            </a:pPr>
            <a:r>
              <a:rPr lang="zh-CN" altLang="en-US" sz="3200" dirty="0">
                <a:latin typeface="Times New Roman" pitchFamily="18" charset="0"/>
                <a:ea typeface="+mn-ea"/>
                <a:cs typeface="Times New Roman" pitchFamily="18" charset="0"/>
              </a:rPr>
              <a:t>设图像大小为</a:t>
            </a:r>
            <a:r>
              <a:rPr lang="en-US" altLang="zh-CN" sz="3200" dirty="0">
                <a:latin typeface="Times New Roman" pitchFamily="18" charset="0"/>
                <a:ea typeface="+mn-ea"/>
                <a:cs typeface="Times New Roman" pitchFamily="18" charset="0"/>
              </a:rPr>
              <a:t>M*N</a:t>
            </a:r>
            <a:r>
              <a:rPr lang="zh-CN" altLang="en-US" sz="3200" dirty="0">
                <a:latin typeface="Times New Roman" pitchFamily="18" charset="0"/>
                <a:ea typeface="+mn-ea"/>
                <a:cs typeface="Times New Roman" pitchFamily="18" charset="0"/>
              </a:rPr>
              <a:t>，原图为</a:t>
            </a:r>
            <a:r>
              <a:rPr lang="en-US" altLang="zh-CN" sz="3200" i="1" dirty="0">
                <a:latin typeface="Times New Roman" pitchFamily="18" charset="0"/>
                <a:ea typeface="+mn-ea"/>
                <a:cs typeface="Times New Roman" pitchFamily="18" charset="0"/>
              </a:rPr>
              <a:t>f(</a:t>
            </a:r>
            <a:r>
              <a:rPr lang="en-US" altLang="zh-CN" sz="3200" i="1" dirty="0" err="1">
                <a:latin typeface="Times New Roman" pitchFamily="18" charset="0"/>
                <a:ea typeface="+mn-ea"/>
                <a:cs typeface="Times New Roman" pitchFamily="18" charset="0"/>
              </a:rPr>
              <a:t>x,y</a:t>
            </a:r>
            <a:r>
              <a:rPr lang="en-US" altLang="zh-CN" sz="3200" i="1" dirty="0">
                <a:latin typeface="Times New Roman" pitchFamily="18" charset="0"/>
                <a:ea typeface="+mn-ea"/>
                <a:cs typeface="Times New Roman" pitchFamily="18" charset="0"/>
              </a:rPr>
              <a:t>)</a:t>
            </a:r>
            <a:r>
              <a:rPr lang="zh-CN" altLang="en-US" sz="3200" dirty="0">
                <a:latin typeface="Times New Roman" pitchFamily="18" charset="0"/>
                <a:ea typeface="+mn-ea"/>
                <a:cs typeface="Times New Roman" pitchFamily="18" charset="0"/>
              </a:rPr>
              <a:t>，</a:t>
            </a:r>
            <a:r>
              <a:rPr lang="zh-CN" altLang="en-US" sz="3200" dirty="0" smtClean="0">
                <a:latin typeface="Times New Roman" pitchFamily="18" charset="0"/>
                <a:ea typeface="+mn-ea"/>
                <a:cs typeface="Times New Roman" pitchFamily="18" charset="0"/>
              </a:rPr>
              <a:t>其二维离散</a:t>
            </a:r>
            <a:r>
              <a:rPr lang="en-US" altLang="zh-CN" sz="3200" dirty="0" smtClean="0">
                <a:latin typeface="Times New Roman" pitchFamily="18" charset="0"/>
                <a:ea typeface="+mn-ea"/>
                <a:cs typeface="Times New Roman" pitchFamily="18" charset="0"/>
              </a:rPr>
              <a:t>Fourier</a:t>
            </a:r>
            <a:r>
              <a:rPr lang="zh-CN" altLang="en-US" sz="3200" dirty="0" smtClean="0">
                <a:latin typeface="Times New Roman" pitchFamily="18" charset="0"/>
                <a:ea typeface="+mn-ea"/>
                <a:cs typeface="Times New Roman" pitchFamily="18" charset="0"/>
              </a:rPr>
              <a:t>变换为</a:t>
            </a:r>
            <a:r>
              <a:rPr lang="en-US" altLang="zh-CN" sz="3200" i="1" dirty="0">
                <a:latin typeface="Times New Roman" pitchFamily="18" charset="0"/>
                <a:ea typeface="+mn-ea"/>
                <a:cs typeface="Times New Roman" pitchFamily="18" charset="0"/>
              </a:rPr>
              <a:t>F(</a:t>
            </a:r>
            <a:r>
              <a:rPr lang="en-US" altLang="zh-CN" sz="3200" i="1" dirty="0" err="1">
                <a:latin typeface="Times New Roman" pitchFamily="18" charset="0"/>
                <a:ea typeface="+mn-ea"/>
                <a:cs typeface="Times New Roman" pitchFamily="18" charset="0"/>
              </a:rPr>
              <a:t>u,v</a:t>
            </a:r>
            <a:r>
              <a:rPr lang="en-US" altLang="zh-CN" sz="3200" i="1" dirty="0">
                <a:latin typeface="Times New Roman" pitchFamily="18" charset="0"/>
                <a:ea typeface="+mn-ea"/>
                <a:cs typeface="Times New Roman" pitchFamily="18" charset="0"/>
              </a:rPr>
              <a:t>)</a:t>
            </a:r>
            <a:r>
              <a:rPr lang="zh-CN" altLang="en-US" sz="3200" dirty="0">
                <a:latin typeface="Times New Roman" pitchFamily="18" charset="0"/>
                <a:ea typeface="+mn-ea"/>
                <a:cs typeface="Times New Roman" pitchFamily="18" charset="0"/>
              </a:rPr>
              <a:t>，则：</a:t>
            </a:r>
          </a:p>
        </p:txBody>
      </p:sp>
      <p:graphicFrame>
        <p:nvGraphicFramePr>
          <p:cNvPr id="349194" name="Object 10"/>
          <p:cNvGraphicFramePr>
            <a:graphicFrameLocks noChangeAspect="1"/>
          </p:cNvGraphicFramePr>
          <p:nvPr>
            <p:extLst>
              <p:ext uri="{D42A27DB-BD31-4B8C-83A1-F6EECF244321}">
                <p14:modId xmlns:p14="http://schemas.microsoft.com/office/powerpoint/2010/main" val="1025486774"/>
              </p:ext>
            </p:extLst>
          </p:nvPr>
        </p:nvGraphicFramePr>
        <p:xfrm>
          <a:off x="2700338" y="3670906"/>
          <a:ext cx="4382290" cy="982230"/>
        </p:xfrm>
        <a:graphic>
          <a:graphicData uri="http://schemas.openxmlformats.org/presentationml/2006/ole">
            <mc:AlternateContent xmlns:mc="http://schemas.openxmlformats.org/markup-compatibility/2006">
              <mc:Choice xmlns:v="urn:schemas-microsoft-com:vml" Requires="v">
                <p:oleObj spid="_x0000_s154888" name="Equation" r:id="rId6" imgW="1942920" imgH="444240" progId="Equation.DSMT4">
                  <p:embed/>
                </p:oleObj>
              </mc:Choice>
              <mc:Fallback>
                <p:oleObj name="Equation" r:id="rId6" imgW="1942920" imgH="444240" progId="Equation.DSMT4">
                  <p:embed/>
                  <p:pic>
                    <p:nvPicPr>
                      <p:cNvPr id="0" name="Object 10"/>
                      <p:cNvPicPr>
                        <a:picLocks noChangeAspect="1" noChangeArrowheads="1"/>
                      </p:cNvPicPr>
                      <p:nvPr/>
                    </p:nvPicPr>
                    <p:blipFill>
                      <a:blip r:embed="rId7"/>
                      <a:srcRect/>
                      <a:stretch>
                        <a:fillRect/>
                      </a:stretch>
                    </p:blipFill>
                    <p:spPr bwMode="auto">
                      <a:xfrm>
                        <a:off x="2700338" y="3670906"/>
                        <a:ext cx="4382290" cy="982230"/>
                      </a:xfrm>
                      <a:prstGeom prst="rect">
                        <a:avLst/>
                      </a:prstGeom>
                      <a:noFill/>
                      <a:extLst/>
                    </p:spPr>
                  </p:pic>
                </p:oleObj>
              </mc:Fallback>
            </mc:AlternateContent>
          </a:graphicData>
        </a:graphic>
      </p:graphicFrame>
      <p:graphicFrame>
        <p:nvGraphicFramePr>
          <p:cNvPr id="349200" name="Object 16"/>
          <p:cNvGraphicFramePr>
            <a:graphicFrameLocks noChangeAspect="1"/>
          </p:cNvGraphicFramePr>
          <p:nvPr>
            <p:extLst>
              <p:ext uri="{D42A27DB-BD31-4B8C-83A1-F6EECF244321}">
                <p14:modId xmlns:p14="http://schemas.microsoft.com/office/powerpoint/2010/main" val="1741871615"/>
              </p:ext>
            </p:extLst>
          </p:nvPr>
        </p:nvGraphicFramePr>
        <p:xfrm>
          <a:off x="2700338" y="4844715"/>
          <a:ext cx="3086108" cy="628667"/>
        </p:xfrm>
        <a:graphic>
          <a:graphicData uri="http://schemas.openxmlformats.org/presentationml/2006/ole">
            <mc:AlternateContent xmlns:mc="http://schemas.openxmlformats.org/markup-compatibility/2006">
              <mc:Choice xmlns:v="urn:schemas-microsoft-com:vml" Requires="v">
                <p:oleObj spid="_x0000_s154889" name="Equation" r:id="rId8" imgW="30175517" imgH="5791517" progId="Equation.DSMT4">
                  <p:embed/>
                </p:oleObj>
              </mc:Choice>
              <mc:Fallback>
                <p:oleObj name="Equation" r:id="rId8" imgW="30175517" imgH="5791517" progId="Equation.DSMT4">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4844715"/>
                        <a:ext cx="3086108" cy="628667"/>
                      </a:xfrm>
                      <a:prstGeom prst="rect">
                        <a:avLst/>
                      </a:prstGeom>
                      <a:solidFill>
                        <a:srgbClr val="FFFF00"/>
                      </a:solidFill>
                      <a:extLst/>
                    </p:spPr>
                  </p:pic>
                </p:oleObj>
              </mc:Fallback>
            </mc:AlternateContent>
          </a:graphicData>
        </a:graphic>
      </p:graphicFrame>
      <p:sp>
        <p:nvSpPr>
          <p:cNvPr id="349203" name="Text Box 19"/>
          <p:cNvSpPr txBox="1">
            <a:spLocks noChangeArrowheads="1"/>
          </p:cNvSpPr>
          <p:nvPr/>
        </p:nvSpPr>
        <p:spPr bwMode="auto">
          <a:xfrm>
            <a:off x="467544" y="5736158"/>
            <a:ext cx="8050213" cy="1077218"/>
          </a:xfrm>
          <a:prstGeom prst="rect">
            <a:avLst/>
          </a:prstGeom>
          <a:noFill/>
          <a:ln w="9525">
            <a:noFill/>
            <a:miter lim="800000"/>
            <a:headEnd/>
            <a:tailEnd/>
          </a:ln>
          <a:effectLst/>
        </p:spPr>
        <p:txBody>
          <a:bodyPr>
            <a:spAutoFit/>
          </a:bodyPr>
          <a:lstStyle/>
          <a:p>
            <a:pPr>
              <a:defRPr/>
            </a:pPr>
            <a:r>
              <a:rPr lang="en-US" altLang="zh-CN" dirty="0">
                <a:latin typeface="Times New Roman" pitchFamily="18" charset="0"/>
                <a:ea typeface="+mn-ea"/>
                <a:cs typeface="Times New Roman" pitchFamily="18" charset="0"/>
              </a:rPr>
              <a:t> </a:t>
            </a:r>
            <a:r>
              <a:rPr lang="zh-CN" altLang="en-US" sz="3200" dirty="0">
                <a:latin typeface="Times New Roman" pitchFamily="18" charset="0"/>
                <a:ea typeface="+mn-ea"/>
                <a:cs typeface="Times New Roman" pitchFamily="18" charset="0"/>
              </a:rPr>
              <a:t>二维</a:t>
            </a:r>
            <a:r>
              <a:rPr lang="en-US" altLang="zh-CN" sz="3200" dirty="0">
                <a:latin typeface="Times New Roman" pitchFamily="18" charset="0"/>
                <a:ea typeface="+mn-ea"/>
                <a:cs typeface="Times New Roman" pitchFamily="18" charset="0"/>
              </a:rPr>
              <a:t>Fourier</a:t>
            </a:r>
            <a:r>
              <a:rPr lang="zh-CN" altLang="en-US" sz="3200" dirty="0">
                <a:latin typeface="Times New Roman" pitchFamily="18" charset="0"/>
                <a:ea typeface="+mn-ea"/>
                <a:cs typeface="Times New Roman" pitchFamily="18" charset="0"/>
              </a:rPr>
              <a:t>变换可以转化为</a:t>
            </a:r>
            <a:r>
              <a:rPr lang="zh-CN" altLang="en-US" sz="3200" b="1" dirty="0">
                <a:solidFill>
                  <a:srgbClr val="0000FF"/>
                </a:solidFill>
                <a:latin typeface="Times New Roman" pitchFamily="18" charset="0"/>
                <a:ea typeface="+mn-ea"/>
                <a:cs typeface="Times New Roman" pitchFamily="18" charset="0"/>
              </a:rPr>
              <a:t>两次一维</a:t>
            </a:r>
            <a:r>
              <a:rPr lang="en-US" altLang="zh-CN" sz="3200" dirty="0">
                <a:latin typeface="Times New Roman" pitchFamily="18" charset="0"/>
                <a:ea typeface="+mn-ea"/>
                <a:cs typeface="Times New Roman" pitchFamily="18" charset="0"/>
              </a:rPr>
              <a:t>Fourier</a:t>
            </a:r>
            <a:r>
              <a:rPr lang="zh-CN" altLang="en-US" sz="3200" dirty="0">
                <a:latin typeface="Times New Roman" pitchFamily="18" charset="0"/>
                <a:ea typeface="+mn-ea"/>
                <a:cs typeface="Times New Roman" pitchFamily="18" charset="0"/>
              </a:rPr>
              <a:t>变换。</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9190"/>
                                        </p:tgtEl>
                                        <p:attrNameLst>
                                          <p:attrName>style.visibility</p:attrName>
                                        </p:attrNameLst>
                                      </p:cBhvr>
                                      <p:to>
                                        <p:strVal val="visible"/>
                                      </p:to>
                                    </p:set>
                                    <p:anim calcmode="lin" valueType="num">
                                      <p:cBhvr additive="base">
                                        <p:cTn id="7" dur="500" fill="hold"/>
                                        <p:tgtEl>
                                          <p:spTgt spid="349190"/>
                                        </p:tgtEl>
                                        <p:attrNameLst>
                                          <p:attrName>ppt_x</p:attrName>
                                        </p:attrNameLst>
                                      </p:cBhvr>
                                      <p:tavLst>
                                        <p:tav tm="0">
                                          <p:val>
                                            <p:strVal val="0-#ppt_w/2"/>
                                          </p:val>
                                        </p:tav>
                                        <p:tav tm="100000">
                                          <p:val>
                                            <p:strVal val="#ppt_x"/>
                                          </p:val>
                                        </p:tav>
                                      </p:tavLst>
                                    </p:anim>
                                    <p:anim calcmode="lin" valueType="num">
                                      <p:cBhvr additive="base">
                                        <p:cTn id="8" dur="500" fill="hold"/>
                                        <p:tgtEl>
                                          <p:spTgt spid="3491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49187"/>
                                        </p:tgtEl>
                                        <p:attrNameLst>
                                          <p:attrName>style.visibility</p:attrName>
                                        </p:attrNameLst>
                                      </p:cBhvr>
                                      <p:to>
                                        <p:strVal val="visible"/>
                                      </p:to>
                                    </p:set>
                                    <p:anim calcmode="lin" valueType="num">
                                      <p:cBhvr additive="base">
                                        <p:cTn id="13" dur="500" fill="hold"/>
                                        <p:tgtEl>
                                          <p:spTgt spid="349187"/>
                                        </p:tgtEl>
                                        <p:attrNameLst>
                                          <p:attrName>ppt_x</p:attrName>
                                        </p:attrNameLst>
                                      </p:cBhvr>
                                      <p:tavLst>
                                        <p:tav tm="0">
                                          <p:val>
                                            <p:strVal val="0-#ppt_w/2"/>
                                          </p:val>
                                        </p:tav>
                                        <p:tav tm="100000">
                                          <p:val>
                                            <p:strVal val="#ppt_x"/>
                                          </p:val>
                                        </p:tav>
                                      </p:tavLst>
                                    </p:anim>
                                    <p:anim calcmode="lin" valueType="num">
                                      <p:cBhvr additive="base">
                                        <p:cTn id="14" dur="500" fill="hold"/>
                                        <p:tgtEl>
                                          <p:spTgt spid="34918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49194"/>
                                        </p:tgtEl>
                                        <p:attrNameLst>
                                          <p:attrName>style.visibility</p:attrName>
                                        </p:attrNameLst>
                                      </p:cBhvr>
                                      <p:to>
                                        <p:strVal val="visible"/>
                                      </p:to>
                                    </p:set>
                                    <p:anim calcmode="lin" valueType="num">
                                      <p:cBhvr additive="base">
                                        <p:cTn id="19" dur="500" fill="hold"/>
                                        <p:tgtEl>
                                          <p:spTgt spid="349194"/>
                                        </p:tgtEl>
                                        <p:attrNameLst>
                                          <p:attrName>ppt_x</p:attrName>
                                        </p:attrNameLst>
                                      </p:cBhvr>
                                      <p:tavLst>
                                        <p:tav tm="0">
                                          <p:val>
                                            <p:strVal val="0-#ppt_w/2"/>
                                          </p:val>
                                        </p:tav>
                                        <p:tav tm="100000">
                                          <p:val>
                                            <p:strVal val="#ppt_x"/>
                                          </p:val>
                                        </p:tav>
                                      </p:tavLst>
                                    </p:anim>
                                    <p:anim calcmode="lin" valueType="num">
                                      <p:cBhvr additive="base">
                                        <p:cTn id="20" dur="500" fill="hold"/>
                                        <p:tgtEl>
                                          <p:spTgt spid="34919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49200"/>
                                        </p:tgtEl>
                                        <p:attrNameLst>
                                          <p:attrName>style.visibility</p:attrName>
                                        </p:attrNameLst>
                                      </p:cBhvr>
                                      <p:to>
                                        <p:strVal val="visible"/>
                                      </p:to>
                                    </p:set>
                                    <p:anim calcmode="lin" valueType="num">
                                      <p:cBhvr additive="base">
                                        <p:cTn id="25" dur="500" fill="hold"/>
                                        <p:tgtEl>
                                          <p:spTgt spid="349200"/>
                                        </p:tgtEl>
                                        <p:attrNameLst>
                                          <p:attrName>ppt_x</p:attrName>
                                        </p:attrNameLst>
                                      </p:cBhvr>
                                      <p:tavLst>
                                        <p:tav tm="0">
                                          <p:val>
                                            <p:strVal val="0-#ppt_w/2"/>
                                          </p:val>
                                        </p:tav>
                                        <p:tav tm="100000">
                                          <p:val>
                                            <p:strVal val="#ppt_x"/>
                                          </p:val>
                                        </p:tav>
                                      </p:tavLst>
                                    </p:anim>
                                    <p:anim calcmode="lin" valueType="num">
                                      <p:cBhvr additive="base">
                                        <p:cTn id="26" dur="500" fill="hold"/>
                                        <p:tgtEl>
                                          <p:spTgt spid="34920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49203"/>
                                        </p:tgtEl>
                                        <p:attrNameLst>
                                          <p:attrName>style.visibility</p:attrName>
                                        </p:attrNameLst>
                                      </p:cBhvr>
                                      <p:to>
                                        <p:strVal val="visible"/>
                                      </p:to>
                                    </p:set>
                                    <p:anim calcmode="lin" valueType="num">
                                      <p:cBhvr additive="base">
                                        <p:cTn id="31" dur="500" fill="hold"/>
                                        <p:tgtEl>
                                          <p:spTgt spid="349203"/>
                                        </p:tgtEl>
                                        <p:attrNameLst>
                                          <p:attrName>ppt_x</p:attrName>
                                        </p:attrNameLst>
                                      </p:cBhvr>
                                      <p:tavLst>
                                        <p:tav tm="0">
                                          <p:val>
                                            <p:strVal val="0-#ppt_w/2"/>
                                          </p:val>
                                        </p:tav>
                                        <p:tav tm="100000">
                                          <p:val>
                                            <p:strVal val="#ppt_x"/>
                                          </p:val>
                                        </p:tav>
                                      </p:tavLst>
                                    </p:anim>
                                    <p:anim calcmode="lin" valueType="num">
                                      <p:cBhvr additive="base">
                                        <p:cTn id="32" dur="500" fill="hold"/>
                                        <p:tgtEl>
                                          <p:spTgt spid="3492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90" grpId="0" autoUpdateAnimBg="0"/>
      <p:bldP spid="34920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ChangeArrowheads="1"/>
          </p:cNvSpPr>
          <p:nvPr/>
        </p:nvSpPr>
        <p:spPr bwMode="auto">
          <a:xfrm>
            <a:off x="1763688" y="188913"/>
            <a:ext cx="5904655" cy="908050"/>
          </a:xfrm>
          <a:prstGeom prst="rect">
            <a:avLst/>
          </a:prstGeom>
          <a:noFill/>
          <a:ln w="9525">
            <a:noFill/>
            <a:miter lim="800000"/>
            <a:headEnd/>
            <a:tailEnd/>
          </a:ln>
        </p:spPr>
        <p:txBody>
          <a:bodyPr anchor="ctr"/>
          <a:lstStyle/>
          <a:p>
            <a:pPr algn="ctr" eaLnBrk="0" hangingPunct="0"/>
            <a:r>
              <a:rPr lang="zh-CN" altLang="en-US" sz="4400" b="1" dirty="0" smtClean="0">
                <a:latin typeface="Times New Roman" pitchFamily="18" charset="0"/>
                <a:cs typeface="Times New Roman" pitchFamily="18" charset="0"/>
              </a:rPr>
              <a:t>二维离散</a:t>
            </a:r>
            <a:r>
              <a:rPr lang="en-US" altLang="zh-CN" sz="4400" dirty="0" smtClean="0">
                <a:latin typeface="Times New Roman" pitchFamily="18" charset="0"/>
                <a:cs typeface="Times New Roman" pitchFamily="18" charset="0"/>
              </a:rPr>
              <a:t>Fourier</a:t>
            </a:r>
            <a:r>
              <a:rPr lang="zh-CN" altLang="en-US" sz="4400" b="1" dirty="0" smtClean="0">
                <a:latin typeface="Times New Roman" pitchFamily="18" charset="0"/>
                <a:cs typeface="Times New Roman" pitchFamily="18" charset="0"/>
              </a:rPr>
              <a:t>正变换</a:t>
            </a:r>
            <a:endParaRPr lang="en-US" altLang="zh-CN" sz="4400" b="1" dirty="0"/>
          </a:p>
        </p:txBody>
      </p:sp>
      <p:graphicFrame>
        <p:nvGraphicFramePr>
          <p:cNvPr id="25604" name="Object 12"/>
          <p:cNvGraphicFramePr>
            <a:graphicFrameLocks noGrp="1" noChangeAspect="1"/>
          </p:cNvGraphicFramePr>
          <p:nvPr>
            <p:ph sz="half" idx="1"/>
            <p:extLst>
              <p:ext uri="{D42A27DB-BD31-4B8C-83A1-F6EECF244321}">
                <p14:modId xmlns:p14="http://schemas.microsoft.com/office/powerpoint/2010/main" val="2468318628"/>
              </p:ext>
            </p:extLst>
          </p:nvPr>
        </p:nvGraphicFramePr>
        <p:xfrm>
          <a:off x="5872163" y="1495425"/>
          <a:ext cx="2733675" cy="554038"/>
        </p:xfrm>
        <a:graphic>
          <a:graphicData uri="http://schemas.openxmlformats.org/presentationml/2006/ole">
            <mc:AlternateContent xmlns:mc="http://schemas.openxmlformats.org/markup-compatibility/2006">
              <mc:Choice xmlns:v="urn:schemas-microsoft-com:vml" Requires="v">
                <p:oleObj spid="_x0000_s221408" name="Equation" r:id="rId4" imgW="1002960" imgH="203040" progId="Equation.DSMT4">
                  <p:embed/>
                </p:oleObj>
              </mc:Choice>
              <mc:Fallback>
                <p:oleObj name="Equation" r:id="rId4" imgW="1002960" imgH="203040" progId="Equation.DSMT4">
                  <p:embed/>
                  <p:pic>
                    <p:nvPicPr>
                      <p:cNvPr id="0" name="Object 12"/>
                      <p:cNvPicPr>
                        <a:picLocks noGrp="1" noChangeAspect="1" noChangeArrowheads="1"/>
                      </p:cNvPicPr>
                      <p:nvPr/>
                    </p:nvPicPr>
                    <p:blipFill>
                      <a:blip r:embed="rId5"/>
                      <a:srcRect/>
                      <a:stretch>
                        <a:fillRect/>
                      </a:stretch>
                    </p:blipFill>
                    <p:spPr bwMode="auto">
                      <a:xfrm>
                        <a:off x="5872163" y="1495425"/>
                        <a:ext cx="2733675"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11"/>
          <p:cNvGraphicFramePr>
            <a:graphicFrameLocks noGrp="1" noChangeAspect="1"/>
          </p:cNvGraphicFramePr>
          <p:nvPr>
            <p:ph sz="quarter" idx="2"/>
            <p:extLst>
              <p:ext uri="{D42A27DB-BD31-4B8C-83A1-F6EECF244321}">
                <p14:modId xmlns:p14="http://schemas.microsoft.com/office/powerpoint/2010/main" val="4176231654"/>
              </p:ext>
            </p:extLst>
          </p:nvPr>
        </p:nvGraphicFramePr>
        <p:xfrm>
          <a:off x="614363" y="1341438"/>
          <a:ext cx="4973637" cy="2232025"/>
        </p:xfrm>
        <a:graphic>
          <a:graphicData uri="http://schemas.openxmlformats.org/presentationml/2006/ole">
            <mc:AlternateContent xmlns:mc="http://schemas.openxmlformats.org/markup-compatibility/2006">
              <mc:Choice xmlns:v="urn:schemas-microsoft-com:vml" Requires="v">
                <p:oleObj spid="_x0000_s221409" name="Equation" r:id="rId6" imgW="1981080" imgH="888840" progId="Equation.DSMT4">
                  <p:embed/>
                </p:oleObj>
              </mc:Choice>
              <mc:Fallback>
                <p:oleObj name="Equation" r:id="rId6" imgW="1981080" imgH="888840" progId="Equation.DSMT4">
                  <p:embed/>
                  <p:pic>
                    <p:nvPicPr>
                      <p:cNvPr id="0" name="Object 11"/>
                      <p:cNvPicPr>
                        <a:picLocks noGrp="1" noChangeAspect="1" noChangeArrowheads="1"/>
                      </p:cNvPicPr>
                      <p:nvPr/>
                    </p:nvPicPr>
                    <p:blipFill>
                      <a:blip r:embed="rId7"/>
                      <a:srcRect/>
                      <a:stretch>
                        <a:fillRect/>
                      </a:stretch>
                    </p:blipFill>
                    <p:spPr bwMode="auto">
                      <a:xfrm>
                        <a:off x="614363" y="1341438"/>
                        <a:ext cx="4973637" cy="223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6" name="Object 15"/>
          <p:cNvGraphicFramePr>
            <a:graphicFrameLocks noGrp="1" noChangeAspect="1"/>
          </p:cNvGraphicFramePr>
          <p:nvPr>
            <p:ph sz="quarter" idx="3"/>
            <p:extLst>
              <p:ext uri="{D42A27DB-BD31-4B8C-83A1-F6EECF244321}">
                <p14:modId xmlns:p14="http://schemas.microsoft.com/office/powerpoint/2010/main" val="1181358712"/>
              </p:ext>
            </p:extLst>
          </p:nvPr>
        </p:nvGraphicFramePr>
        <p:xfrm>
          <a:off x="5872163" y="2204864"/>
          <a:ext cx="2780311" cy="1152128"/>
        </p:xfrm>
        <a:graphic>
          <a:graphicData uri="http://schemas.openxmlformats.org/presentationml/2006/ole">
            <mc:AlternateContent xmlns:mc="http://schemas.openxmlformats.org/markup-compatibility/2006">
              <mc:Choice xmlns:v="urn:schemas-microsoft-com:vml" Requires="v">
                <p:oleObj spid="_x0000_s221410" name="Equation" r:id="rId8" imgW="1041120" imgH="431640" progId="Equation.DSMT4">
                  <p:embed/>
                </p:oleObj>
              </mc:Choice>
              <mc:Fallback>
                <p:oleObj name="Equation" r:id="rId8" imgW="1041120" imgH="431640" progId="Equation.DSMT4">
                  <p:embed/>
                  <p:pic>
                    <p:nvPicPr>
                      <p:cNvPr id="0" name="Object 15"/>
                      <p:cNvPicPr>
                        <a:picLocks noGrp="1" noChangeAspect="1" noChangeArrowheads="1"/>
                      </p:cNvPicPr>
                      <p:nvPr/>
                    </p:nvPicPr>
                    <p:blipFill>
                      <a:blip r:embed="rId9"/>
                      <a:srcRect/>
                      <a:stretch>
                        <a:fillRect/>
                      </a:stretch>
                    </p:blipFill>
                    <p:spPr bwMode="auto">
                      <a:xfrm>
                        <a:off x="5872163" y="2204864"/>
                        <a:ext cx="2780311" cy="1152128"/>
                      </a:xfrm>
                      <a:prstGeom prst="rect">
                        <a:avLst/>
                      </a:prstGeom>
                      <a:noFill/>
                      <a:extLst/>
                    </p:spPr>
                  </p:pic>
                </p:oleObj>
              </mc:Fallback>
            </mc:AlternateContent>
          </a:graphicData>
        </a:graphic>
      </p:graphicFrame>
      <p:pic>
        <p:nvPicPr>
          <p:cNvPr id="25607" name="Picture 18" descr="s305"/>
          <p:cNvPicPr>
            <a:picLocks noChangeAspect="1" noChangeArrowheads="1"/>
          </p:cNvPicPr>
          <p:nvPr/>
        </p:nvPicPr>
        <p:blipFill>
          <a:blip r:embed="rId10" cstate="print"/>
          <a:srcRect/>
          <a:stretch>
            <a:fillRect/>
          </a:stretch>
        </p:blipFill>
        <p:spPr bwMode="auto">
          <a:xfrm>
            <a:off x="468313" y="3860800"/>
            <a:ext cx="8137525" cy="2068513"/>
          </a:xfrm>
          <a:prstGeom prst="rect">
            <a:avLst/>
          </a:prstGeom>
          <a:noFill/>
          <a:ln w="9525">
            <a:noFill/>
            <a:miter lim="800000"/>
            <a:headEnd/>
            <a:tailEnd/>
          </a:ln>
        </p:spPr>
      </p:pic>
      <p:sp useBgFill="1">
        <p:nvSpPr>
          <p:cNvPr id="2" name="文本框 1"/>
          <p:cNvSpPr txBox="1"/>
          <p:nvPr/>
        </p:nvSpPr>
        <p:spPr>
          <a:xfrm>
            <a:off x="3995936" y="4437112"/>
            <a:ext cx="720080" cy="369332"/>
          </a:xfrm>
          <a:prstGeom prst="rect">
            <a:avLst/>
          </a:prstGeom>
        </p:spPr>
        <p:txBody>
          <a:bodyPr wrap="square" rtlCol="0">
            <a:spAutoFit/>
          </a:bodyPr>
          <a:lstStyle/>
          <a:p>
            <a:r>
              <a:rPr lang="en-US" altLang="zh-CN" i="1" dirty="0" smtClean="0">
                <a:latin typeface="Times New Roman" panose="02020603050405020304" pitchFamily="18" charset="0"/>
                <a:cs typeface="Times New Roman" panose="02020603050405020304" pitchFamily="18" charset="0"/>
              </a:rPr>
              <a:t>F(</a:t>
            </a:r>
            <a:r>
              <a:rPr lang="en-US" altLang="zh-CN" i="1" dirty="0" err="1">
                <a:latin typeface="Times New Roman" panose="02020603050405020304" pitchFamily="18" charset="0"/>
                <a:cs typeface="Times New Roman" panose="02020603050405020304" pitchFamily="18" charset="0"/>
              </a:rPr>
              <a:t>u</a:t>
            </a:r>
            <a:r>
              <a:rPr lang="en-US" altLang="zh-CN" i="1" dirty="0" err="1" smtClean="0">
                <a:latin typeface="Times New Roman" panose="02020603050405020304" pitchFamily="18" charset="0"/>
                <a:cs typeface="Times New Roman" panose="02020603050405020304" pitchFamily="18" charset="0"/>
              </a:rPr>
              <a:t>,y</a:t>
            </a:r>
            <a:r>
              <a:rPr lang="en-US" altLang="zh-CN" i="1" dirty="0" smtClean="0">
                <a:latin typeface="Times New Roman" panose="02020603050405020304" pitchFamily="18" charset="0"/>
                <a:cs typeface="Times New Roman" panose="02020603050405020304" pitchFamily="18" charset="0"/>
              </a:rPr>
              <a:t>)</a:t>
            </a:r>
            <a:endParaRPr lang="zh-CN" altLang="en-US" i="1" dirty="0">
              <a:latin typeface="Times New Roman" panose="02020603050405020304" pitchFamily="18" charset="0"/>
              <a:cs typeface="Times New Roman" panose="02020603050405020304" pitchFamily="18" charset="0"/>
            </a:endParaRPr>
          </a:p>
        </p:txBody>
      </p:sp>
      <p:sp useBgFill="1">
        <p:nvSpPr>
          <p:cNvPr id="9" name="文本框 8"/>
          <p:cNvSpPr txBox="1"/>
          <p:nvPr/>
        </p:nvSpPr>
        <p:spPr>
          <a:xfrm>
            <a:off x="3707904" y="5589239"/>
            <a:ext cx="288032" cy="369332"/>
          </a:xfrm>
          <a:prstGeom prst="rect">
            <a:avLst/>
          </a:prstGeom>
        </p:spPr>
        <p:txBody>
          <a:bodyPr wrap="square" rtlCol="0">
            <a:spAutoFit/>
          </a:bodyPr>
          <a:lstStyle/>
          <a:p>
            <a:r>
              <a:rPr lang="en-US" altLang="zh-CN" i="1" dirty="0" smtClean="0">
                <a:latin typeface="Times New Roman" panose="02020603050405020304" pitchFamily="18" charset="0"/>
                <a:cs typeface="Times New Roman" panose="02020603050405020304" pitchFamily="18" charset="0"/>
              </a:rPr>
              <a:t>y</a:t>
            </a:r>
            <a:endParaRPr lang="zh-CN" altLang="en-US" i="1" dirty="0">
              <a:latin typeface="Times New Roman" panose="02020603050405020304" pitchFamily="18" charset="0"/>
              <a:cs typeface="Times New Roman" panose="02020603050405020304" pitchFamily="18" charset="0"/>
            </a:endParaRPr>
          </a:p>
        </p:txBody>
      </p:sp>
      <p:sp useBgFill="1">
        <p:nvSpPr>
          <p:cNvPr id="10" name="文本框 9"/>
          <p:cNvSpPr txBox="1"/>
          <p:nvPr/>
        </p:nvSpPr>
        <p:spPr>
          <a:xfrm>
            <a:off x="5583598" y="3707939"/>
            <a:ext cx="288032" cy="369332"/>
          </a:xfrm>
          <a:prstGeom prst="rect">
            <a:avLst/>
          </a:prstGeom>
        </p:spPr>
        <p:txBody>
          <a:bodyPr wrap="square" rtlCol="0">
            <a:spAutoFit/>
          </a:bodyPr>
          <a:lstStyle/>
          <a:p>
            <a:r>
              <a:rPr lang="en-US" altLang="zh-CN" i="1" dirty="0" smtClean="0">
                <a:latin typeface="Times New Roman" panose="02020603050405020304" pitchFamily="18" charset="0"/>
                <a:cs typeface="Times New Roman" panose="02020603050405020304" pitchFamily="18" charset="0"/>
              </a:rPr>
              <a:t>u</a:t>
            </a:r>
            <a:endParaRPr lang="zh-CN" altLang="en-US" i="1" dirty="0">
              <a:latin typeface="Times New Roman" panose="02020603050405020304" pitchFamily="18" charset="0"/>
              <a:cs typeface="Times New Roman" panose="02020603050405020304" pitchFamily="18" charset="0"/>
            </a:endParaRPr>
          </a:p>
        </p:txBody>
      </p:sp>
      <p:sp useBgFill="1">
        <p:nvSpPr>
          <p:cNvPr id="11" name="文本框 10"/>
          <p:cNvSpPr txBox="1"/>
          <p:nvPr/>
        </p:nvSpPr>
        <p:spPr>
          <a:xfrm>
            <a:off x="4601421" y="3707939"/>
            <a:ext cx="360040" cy="369332"/>
          </a:xfrm>
          <a:prstGeom prst="rect">
            <a:avLst/>
          </a:prstGeom>
        </p:spPr>
        <p:txBody>
          <a:bodyPr wrap="square" rtlCol="0">
            <a:spAutoFit/>
          </a:bodyPr>
          <a:lstStyle/>
          <a:p>
            <a:r>
              <a:rPr lang="en-US" altLang="zh-CN" i="1" dirty="0" smtClean="0">
                <a:latin typeface="Times New Roman" panose="02020603050405020304" pitchFamily="18" charset="0"/>
                <a:cs typeface="Times New Roman" panose="02020603050405020304" pitchFamily="18" charset="0"/>
              </a:rPr>
              <a:t>M</a:t>
            </a:r>
            <a:endParaRPr lang="zh-CN" altLang="en-US" i="1" dirty="0">
              <a:latin typeface="Times New Roman" panose="02020603050405020304" pitchFamily="18" charset="0"/>
              <a:cs typeface="Times New Roman" panose="02020603050405020304" pitchFamily="18" charset="0"/>
            </a:endParaRPr>
          </a:p>
        </p:txBody>
      </p:sp>
      <p:sp useBgFill="1">
        <p:nvSpPr>
          <p:cNvPr id="13" name="文本框 12"/>
          <p:cNvSpPr txBox="1"/>
          <p:nvPr/>
        </p:nvSpPr>
        <p:spPr>
          <a:xfrm>
            <a:off x="1907704" y="3726324"/>
            <a:ext cx="360040" cy="369332"/>
          </a:xfrm>
          <a:prstGeom prst="rect">
            <a:avLst/>
          </a:prstGeom>
        </p:spPr>
        <p:txBody>
          <a:bodyPr wrap="square" rtlCol="0">
            <a:spAutoFit/>
          </a:bodyPr>
          <a:lstStyle/>
          <a:p>
            <a:r>
              <a:rPr lang="en-US" altLang="zh-CN" i="1" dirty="0" smtClean="0">
                <a:latin typeface="Times New Roman" panose="02020603050405020304" pitchFamily="18" charset="0"/>
                <a:cs typeface="Times New Roman" panose="02020603050405020304" pitchFamily="18" charset="0"/>
              </a:rPr>
              <a:t>M</a:t>
            </a:r>
            <a:endParaRPr lang="zh-CN" altLang="en-US" i="1" dirty="0">
              <a:latin typeface="Times New Roman" panose="02020603050405020304" pitchFamily="18" charset="0"/>
              <a:cs typeface="Times New Roman" panose="02020603050405020304" pitchFamily="18" charset="0"/>
            </a:endParaRPr>
          </a:p>
        </p:txBody>
      </p:sp>
      <p:sp useBgFill="1">
        <p:nvSpPr>
          <p:cNvPr id="14" name="文本框 13"/>
          <p:cNvSpPr txBox="1"/>
          <p:nvPr/>
        </p:nvSpPr>
        <p:spPr>
          <a:xfrm>
            <a:off x="7475944" y="3717032"/>
            <a:ext cx="360040" cy="369332"/>
          </a:xfrm>
          <a:prstGeom prst="rect">
            <a:avLst/>
          </a:prstGeom>
        </p:spPr>
        <p:txBody>
          <a:bodyPr wrap="square" rtlCol="0">
            <a:spAutoFit/>
          </a:bodyPr>
          <a:lstStyle/>
          <a:p>
            <a:r>
              <a:rPr lang="en-US" altLang="zh-CN" i="1" dirty="0" smtClean="0">
                <a:latin typeface="Times New Roman" panose="02020603050405020304" pitchFamily="18" charset="0"/>
                <a:cs typeface="Times New Roman" panose="02020603050405020304" pitchFamily="18" charset="0"/>
              </a:rPr>
              <a:t>M</a:t>
            </a:r>
            <a:endParaRPr lang="zh-CN" altLang="en-US" i="1"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684213" y="596900"/>
            <a:ext cx="7189787" cy="815975"/>
          </a:xfrm>
        </p:spPr>
        <p:txBody>
          <a:bodyPr rtlCol="0">
            <a:noAutofit/>
          </a:bodyPr>
          <a:lstStyle/>
          <a:p>
            <a:pPr eaLnBrk="1" fontAlgn="auto" hangingPunct="1">
              <a:spcAft>
                <a:spcPts val="0"/>
              </a:spcAft>
              <a:defRPr/>
            </a:pPr>
            <a:r>
              <a:rPr lang="zh-CN" altLang="en-US" b="1" dirty="0" smtClean="0">
                <a:latin typeface="Times New Roman" pitchFamily="18" charset="0"/>
                <a:ea typeface="+mn-ea"/>
                <a:cs typeface="Times New Roman" pitchFamily="18" charset="0"/>
              </a:rPr>
              <a:t>二维离散</a:t>
            </a:r>
            <a:r>
              <a:rPr lang="en-US" altLang="zh-CN" dirty="0" smtClean="0">
                <a:latin typeface="Times New Roman" pitchFamily="18" charset="0"/>
                <a:ea typeface="+mn-ea"/>
                <a:cs typeface="Times New Roman" pitchFamily="18" charset="0"/>
              </a:rPr>
              <a:t>Fourier</a:t>
            </a:r>
            <a:r>
              <a:rPr lang="zh-CN" altLang="en-US" b="1" dirty="0" smtClean="0">
                <a:latin typeface="Times New Roman" pitchFamily="18" charset="0"/>
                <a:ea typeface="+mn-ea"/>
                <a:cs typeface="Times New Roman" pitchFamily="18" charset="0"/>
              </a:rPr>
              <a:t>反变换</a:t>
            </a:r>
          </a:p>
        </p:txBody>
      </p:sp>
      <p:graphicFrame>
        <p:nvGraphicFramePr>
          <p:cNvPr id="145413" name="Object 5"/>
          <p:cNvGraphicFramePr>
            <a:graphicFrameLocks noChangeAspect="1"/>
          </p:cNvGraphicFramePr>
          <p:nvPr/>
        </p:nvGraphicFramePr>
        <p:xfrm>
          <a:off x="1474440" y="1700808"/>
          <a:ext cx="5257800" cy="1016000"/>
        </p:xfrm>
        <a:graphic>
          <a:graphicData uri="http://schemas.openxmlformats.org/presentationml/2006/ole">
            <mc:AlternateContent xmlns:mc="http://schemas.openxmlformats.org/markup-compatibility/2006">
              <mc:Choice xmlns:v="urn:schemas-microsoft-com:vml" Requires="v">
                <p:oleObj spid="_x0000_s155911" name="公式" r:id="rId4" imgW="55169117" imgH="10668317" progId="Equation.3">
                  <p:embed/>
                </p:oleObj>
              </mc:Choice>
              <mc:Fallback>
                <p:oleObj name="公式" r:id="rId4" imgW="55169117" imgH="10668317"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440" y="1700808"/>
                        <a:ext cx="5257800"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20" name="Text Box 12"/>
          <p:cNvSpPr txBox="1">
            <a:spLocks noChangeArrowheads="1"/>
          </p:cNvSpPr>
          <p:nvPr/>
        </p:nvSpPr>
        <p:spPr bwMode="auto">
          <a:xfrm>
            <a:off x="1330598" y="4796978"/>
            <a:ext cx="5097884" cy="1077218"/>
          </a:xfrm>
          <a:prstGeom prst="rect">
            <a:avLst/>
          </a:prstGeom>
          <a:noFill/>
          <a:ln w="9525">
            <a:noFill/>
            <a:miter lim="800000"/>
            <a:headEnd/>
            <a:tailEnd/>
          </a:ln>
          <a:effectLst/>
        </p:spPr>
        <p:txBody>
          <a:bodyPr wrap="square">
            <a:spAutoFit/>
          </a:bodyPr>
          <a:lstStyle/>
          <a:p>
            <a:pPr>
              <a:buFontTx/>
              <a:buNone/>
              <a:defRPr/>
            </a:pPr>
            <a:r>
              <a:rPr kumimoji="0" lang="zh-CN" altLang="en-US" sz="3200" dirty="0">
                <a:latin typeface="Times New Roman" pitchFamily="18" charset="0"/>
                <a:ea typeface="+mn-ea"/>
                <a:cs typeface="Times New Roman" pitchFamily="18" charset="0"/>
              </a:rPr>
              <a:t>注：逆变换的系数</a:t>
            </a:r>
            <a:r>
              <a:rPr kumimoji="0" lang="zh-CN" altLang="en-US" sz="3200" dirty="0" smtClean="0">
                <a:latin typeface="Times New Roman" pitchFamily="18" charset="0"/>
                <a:ea typeface="+mn-ea"/>
                <a:cs typeface="Times New Roman" pitchFamily="18" charset="0"/>
              </a:rPr>
              <a:t>不唯</a:t>
            </a:r>
            <a:r>
              <a:rPr kumimoji="0" lang="en-US" altLang="zh-CN" sz="3200" dirty="0" smtClean="0">
                <a:latin typeface="Times New Roman" pitchFamily="18" charset="0"/>
                <a:ea typeface="+mn-ea"/>
                <a:cs typeface="Times New Roman" pitchFamily="18" charset="0"/>
              </a:rPr>
              <a:t>1</a:t>
            </a:r>
            <a:r>
              <a:rPr kumimoji="0" lang="zh-CN" altLang="en-US" sz="3200" dirty="0" smtClean="0">
                <a:latin typeface="Times New Roman" pitchFamily="18" charset="0"/>
                <a:ea typeface="+mn-ea"/>
                <a:cs typeface="Times New Roman" pitchFamily="18" charset="0"/>
              </a:rPr>
              <a:t>。</a:t>
            </a:r>
            <a:endParaRPr kumimoji="0" lang="en-US" altLang="zh-CN" sz="3200" dirty="0" smtClean="0">
              <a:latin typeface="Times New Roman" pitchFamily="18" charset="0"/>
              <a:ea typeface="+mn-ea"/>
              <a:cs typeface="Times New Roman" pitchFamily="18" charset="0"/>
            </a:endParaRPr>
          </a:p>
          <a:p>
            <a:pPr>
              <a:buFontTx/>
              <a:buNone/>
              <a:defRPr/>
            </a:pPr>
            <a:r>
              <a:rPr lang="en-US" altLang="zh-CN" sz="3200" dirty="0" smtClean="0">
                <a:latin typeface="Times New Roman" pitchFamily="18" charset="0"/>
                <a:ea typeface="+mn-ea"/>
                <a:cs typeface="Times New Roman" pitchFamily="18" charset="0"/>
              </a:rPr>
              <a:t>        </a:t>
            </a:r>
            <a:r>
              <a:rPr lang="zh-CN" altLang="en-US" sz="3200" dirty="0" smtClean="0">
                <a:latin typeface="Times New Roman" pitchFamily="18" charset="0"/>
                <a:ea typeface="+mn-ea"/>
                <a:cs typeface="Times New Roman" pitchFamily="18" charset="0"/>
              </a:rPr>
              <a:t>移至正变换亦可。</a:t>
            </a:r>
            <a:endParaRPr kumimoji="0" lang="zh-CN" altLang="en-US" sz="3200" dirty="0">
              <a:latin typeface="Times New Roman" pitchFamily="18" charset="0"/>
              <a:ea typeface="+mn-ea"/>
              <a:cs typeface="Times New Roman" pitchFamily="18" charset="0"/>
            </a:endParaRPr>
          </a:p>
        </p:txBody>
      </p:sp>
      <p:graphicFrame>
        <p:nvGraphicFramePr>
          <p:cNvPr id="10" name="对象 9"/>
          <p:cNvGraphicFramePr>
            <a:graphicFrameLocks noChangeAspect="1"/>
          </p:cNvGraphicFramePr>
          <p:nvPr/>
        </p:nvGraphicFramePr>
        <p:xfrm>
          <a:off x="2643174" y="2714620"/>
          <a:ext cx="4202119" cy="880808"/>
        </p:xfrm>
        <a:graphic>
          <a:graphicData uri="http://schemas.openxmlformats.org/presentationml/2006/ole">
            <mc:AlternateContent xmlns:mc="http://schemas.openxmlformats.org/markup-compatibility/2006">
              <mc:Choice xmlns:v="urn:schemas-microsoft-com:vml" Requires="v">
                <p:oleObj spid="_x0000_s155912" name="Equation" r:id="rId6" imgW="1473120" imgH="393480" progId="Equation.3">
                  <p:embed/>
                </p:oleObj>
              </mc:Choice>
              <mc:Fallback>
                <p:oleObj name="Equation" r:id="rId6" imgW="1473120" imgH="393480" progId="Equation.3">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3174" y="2714620"/>
                        <a:ext cx="4202119" cy="8808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657" name="Object 9"/>
          <p:cNvGraphicFramePr>
            <a:graphicFrameLocks noChangeAspect="1"/>
          </p:cNvGraphicFramePr>
          <p:nvPr/>
        </p:nvGraphicFramePr>
        <p:xfrm>
          <a:off x="2714612" y="3571876"/>
          <a:ext cx="4202112" cy="881063"/>
        </p:xfrm>
        <a:graphic>
          <a:graphicData uri="http://schemas.openxmlformats.org/presentationml/2006/ole">
            <mc:AlternateContent xmlns:mc="http://schemas.openxmlformats.org/markup-compatibility/2006">
              <mc:Choice xmlns:v="urn:schemas-microsoft-com:vml" Requires="v">
                <p:oleObj spid="_x0000_s155913" name="Equation" r:id="rId8" imgW="1473120" imgH="393480" progId="Equation.3">
                  <p:embed/>
                </p:oleObj>
              </mc:Choice>
              <mc:Fallback>
                <p:oleObj name="Equation" r:id="rId8" imgW="1473120" imgH="393480" progId="Equation.3">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4612" y="3571876"/>
                        <a:ext cx="4202112"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5413"/>
                                        </p:tgtEl>
                                        <p:attrNameLst>
                                          <p:attrName>style.visibility</p:attrName>
                                        </p:attrNameLst>
                                      </p:cBhvr>
                                      <p:to>
                                        <p:strVal val="visible"/>
                                      </p:to>
                                    </p:set>
                                    <p:anim calcmode="lin" valueType="num">
                                      <p:cBhvr additive="base">
                                        <p:cTn id="7" dur="500" fill="hold"/>
                                        <p:tgtEl>
                                          <p:spTgt spid="145413"/>
                                        </p:tgtEl>
                                        <p:attrNameLst>
                                          <p:attrName>ppt_x</p:attrName>
                                        </p:attrNameLst>
                                      </p:cBhvr>
                                      <p:tavLst>
                                        <p:tav tm="0">
                                          <p:val>
                                            <p:strVal val="0-#ppt_w/2"/>
                                          </p:val>
                                        </p:tav>
                                        <p:tav tm="100000">
                                          <p:val>
                                            <p:strVal val="#ppt_x"/>
                                          </p:val>
                                        </p:tav>
                                      </p:tavLst>
                                    </p:anim>
                                    <p:anim calcmode="lin" valueType="num">
                                      <p:cBhvr additive="base">
                                        <p:cTn id="8" dur="500" fill="hold"/>
                                        <p:tgtEl>
                                          <p:spTgt spid="1454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45420"/>
                                        </p:tgtEl>
                                        <p:attrNameLst>
                                          <p:attrName>style.visibility</p:attrName>
                                        </p:attrNameLst>
                                      </p:cBhvr>
                                      <p:to>
                                        <p:strVal val="visible"/>
                                      </p:to>
                                    </p:set>
                                    <p:animEffect transition="in" filter="checkerboard(across)">
                                      <p:cBhvr>
                                        <p:cTn id="13" dur="500"/>
                                        <p:tgtEl>
                                          <p:spTgt spid="145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20"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print"/>
          <a:srcRect/>
          <a:stretch>
            <a:fillRect/>
          </a:stretch>
        </p:blipFill>
        <p:spPr bwMode="auto">
          <a:xfrm>
            <a:off x="323850" y="1286664"/>
            <a:ext cx="3960813" cy="3960813"/>
          </a:xfrm>
          <a:prstGeom prst="rect">
            <a:avLst/>
          </a:prstGeom>
          <a:noFill/>
          <a:ln w="9525">
            <a:noFill/>
            <a:miter lim="800000"/>
            <a:headEnd/>
            <a:tailEnd/>
          </a:ln>
        </p:spPr>
      </p:pic>
      <p:pic>
        <p:nvPicPr>
          <p:cNvPr id="61443" name="Picture 3"/>
          <p:cNvPicPr>
            <a:picLocks noChangeAspect="1" noChangeArrowheads="1"/>
          </p:cNvPicPr>
          <p:nvPr/>
        </p:nvPicPr>
        <p:blipFill>
          <a:blip r:embed="rId4" cstate="print"/>
          <a:srcRect/>
          <a:stretch>
            <a:fillRect/>
          </a:stretch>
        </p:blipFill>
        <p:spPr bwMode="auto">
          <a:xfrm>
            <a:off x="4859338" y="1286664"/>
            <a:ext cx="3960812" cy="3960813"/>
          </a:xfrm>
          <a:prstGeom prst="rect">
            <a:avLst/>
          </a:prstGeom>
          <a:noFill/>
          <a:ln w="9525">
            <a:noFill/>
            <a:miter lim="800000"/>
            <a:headEnd/>
            <a:tailEnd/>
          </a:ln>
        </p:spPr>
      </p:pic>
      <p:sp>
        <p:nvSpPr>
          <p:cNvPr id="61444" name="Text Box 4"/>
          <p:cNvSpPr txBox="1">
            <a:spLocks noChangeArrowheads="1"/>
          </p:cNvSpPr>
          <p:nvPr/>
        </p:nvSpPr>
        <p:spPr bwMode="auto">
          <a:xfrm>
            <a:off x="323850" y="5348136"/>
            <a:ext cx="8496300" cy="1323439"/>
          </a:xfrm>
          <a:prstGeom prst="rect">
            <a:avLst/>
          </a:prstGeom>
          <a:noFill/>
          <a:ln w="9525">
            <a:noFill/>
            <a:miter lim="800000"/>
            <a:headEnd/>
            <a:tailEnd/>
          </a:ln>
        </p:spPr>
        <p:txBody>
          <a:bodyPr wrap="square">
            <a:spAutoFit/>
          </a:bodyPr>
          <a:lstStyle/>
          <a:p>
            <a:pPr>
              <a:spcBef>
                <a:spcPct val="50000"/>
              </a:spcBef>
            </a:pPr>
            <a:r>
              <a:rPr kumimoji="1" lang="en-US" altLang="zh-CN" sz="3200" dirty="0" smtClean="0">
                <a:latin typeface="Times New Roman" pitchFamily="18" charset="0"/>
              </a:rPr>
              <a:t>               DFT                                      IDFT</a:t>
            </a:r>
          </a:p>
          <a:p>
            <a:pPr eaLnBrk="1" hangingPunct="1"/>
            <a:r>
              <a:rPr lang="zh-CN" altLang="en-US" sz="2400" dirty="0">
                <a:latin typeface="Times New Roman" panose="02020603050405020304" pitchFamily="18" charset="0"/>
                <a:ea typeface="+mn-ea"/>
                <a:cs typeface="Times New Roman" panose="02020603050405020304" pitchFamily="18" charset="0"/>
              </a:rPr>
              <a:t>第</a:t>
            </a:r>
            <a:r>
              <a:rPr lang="en-US" altLang="zh-CN" sz="2400" dirty="0">
                <a:latin typeface="Times New Roman" panose="02020603050405020304" pitchFamily="18" charset="0"/>
                <a:ea typeface="+mn-ea"/>
                <a:cs typeface="Times New Roman" panose="02020603050405020304" pitchFamily="18" charset="0"/>
              </a:rPr>
              <a:t>5</a:t>
            </a:r>
            <a:r>
              <a:rPr lang="zh-CN" altLang="en-US" sz="2400" dirty="0">
                <a:latin typeface="Times New Roman" panose="02020603050405020304" pitchFamily="18" charset="0"/>
                <a:ea typeface="+mn-ea"/>
                <a:cs typeface="Times New Roman" panose="02020603050405020304" pitchFamily="18" charset="0"/>
              </a:rPr>
              <a:t>章图像变换</a:t>
            </a:r>
            <a:r>
              <a:rPr lang="en-US" altLang="zh-CN" sz="2400" dirty="0">
                <a:latin typeface="Times New Roman" panose="02020603050405020304" pitchFamily="18" charset="0"/>
                <a:ea typeface="+mn-ea"/>
                <a:cs typeface="Times New Roman" panose="02020603050405020304" pitchFamily="18" charset="0"/>
              </a:rPr>
              <a:t>\01Lena&amp;</a:t>
            </a:r>
            <a:r>
              <a:rPr lang="zh-CN" altLang="en-US" sz="2400" dirty="0">
                <a:latin typeface="Times New Roman" panose="02020603050405020304" pitchFamily="18" charset="0"/>
                <a:ea typeface="+mn-ea"/>
                <a:cs typeface="Times New Roman" panose="02020603050405020304" pitchFamily="18" charset="0"/>
              </a:rPr>
              <a:t>皱纹</a:t>
            </a:r>
            <a:r>
              <a:rPr lang="en-US" altLang="zh-CN" sz="2400" dirty="0">
                <a:latin typeface="Times New Roman" panose="02020603050405020304" pitchFamily="18" charset="0"/>
                <a:ea typeface="+mn-ea"/>
                <a:cs typeface="Times New Roman" panose="02020603050405020304" pitchFamily="18" charset="0"/>
              </a:rPr>
              <a:t>&amp;</a:t>
            </a:r>
            <a:r>
              <a:rPr lang="zh-CN" altLang="en-US" sz="2400" dirty="0">
                <a:latin typeface="Times New Roman" panose="02020603050405020304" pitchFamily="18" charset="0"/>
                <a:ea typeface="+mn-ea"/>
                <a:cs typeface="Times New Roman" panose="02020603050405020304" pitchFamily="18" charset="0"/>
              </a:rPr>
              <a:t>登月</a:t>
            </a:r>
            <a:r>
              <a:rPr lang="en-US" altLang="zh-CN" sz="2400" dirty="0">
                <a:latin typeface="Times New Roman" panose="02020603050405020304" pitchFamily="18" charset="0"/>
                <a:ea typeface="+mn-ea"/>
                <a:cs typeface="Times New Roman" panose="02020603050405020304" pitchFamily="18" charset="0"/>
              </a:rPr>
              <a:t>\</a:t>
            </a:r>
            <a:r>
              <a:rPr lang="zh-CN" altLang="en-US" sz="2400" dirty="0">
                <a:latin typeface="Times New Roman" panose="02020603050405020304" pitchFamily="18" charset="0"/>
                <a:ea typeface="+mn-ea"/>
                <a:cs typeface="Times New Roman" panose="02020603050405020304" pitchFamily="18" charset="0"/>
              </a:rPr>
              <a:t>图象处理演示软件</a:t>
            </a:r>
            <a:r>
              <a:rPr lang="en-US" altLang="zh-CN" sz="2400" dirty="0">
                <a:latin typeface="Times New Roman" panose="02020603050405020304" pitchFamily="18" charset="0"/>
                <a:ea typeface="+mn-ea"/>
                <a:cs typeface="Times New Roman" panose="02020603050405020304" pitchFamily="18" charset="0"/>
              </a:rPr>
              <a:t>_DFT</a:t>
            </a:r>
          </a:p>
          <a:p>
            <a:pPr eaLnBrk="1" hangingPunct="1"/>
            <a:r>
              <a:rPr lang="en-US" altLang="zh-CN" sz="2400" dirty="0">
                <a:latin typeface="Times New Roman" panose="02020603050405020304" pitchFamily="18" charset="0"/>
                <a:ea typeface="+mn-ea"/>
                <a:cs typeface="Times New Roman" panose="02020603050405020304" pitchFamily="18" charset="0"/>
              </a:rPr>
              <a:t>lena-gray512-24bit.bmp</a:t>
            </a:r>
            <a:r>
              <a:rPr lang="zh-CN" altLang="en-US" sz="2400" dirty="0">
                <a:latin typeface="Times New Roman" panose="02020603050405020304" pitchFamily="18" charset="0"/>
                <a:ea typeface="+mn-ea"/>
                <a:cs typeface="Times New Roman" panose="02020603050405020304" pitchFamily="18" charset="0"/>
              </a:rPr>
              <a:t>慢</a:t>
            </a:r>
            <a:r>
              <a:rPr lang="en-US" altLang="zh-CN" sz="2400" dirty="0">
                <a:latin typeface="Times New Roman" panose="02020603050405020304" pitchFamily="18" charset="0"/>
                <a:ea typeface="+mn-ea"/>
                <a:cs typeface="Times New Roman" panose="02020603050405020304" pitchFamily="18" charset="0"/>
              </a:rPr>
              <a:t>    lena-gray256.bmp</a:t>
            </a:r>
            <a:r>
              <a:rPr lang="zh-CN" altLang="en-US" sz="2400" dirty="0" smtClean="0">
                <a:latin typeface="Times New Roman" panose="02020603050405020304" pitchFamily="18" charset="0"/>
                <a:ea typeface="+mn-ea"/>
                <a:cs typeface="Times New Roman" panose="02020603050405020304" pitchFamily="18" charset="0"/>
              </a:rPr>
              <a:t>快</a:t>
            </a:r>
            <a:endParaRPr lang="en-US" altLang="zh-CN" sz="2400" dirty="0">
              <a:latin typeface="Times New Roman" panose="02020603050405020304" pitchFamily="18" charset="0"/>
              <a:ea typeface="+mn-ea"/>
              <a:cs typeface="Times New Roman" panose="02020603050405020304" pitchFamily="18" charset="0"/>
            </a:endParaRPr>
          </a:p>
        </p:txBody>
      </p:sp>
      <p:sp>
        <p:nvSpPr>
          <p:cNvPr id="5" name="Rectangle 2"/>
          <p:cNvSpPr txBox="1">
            <a:spLocks noChangeArrowheads="1"/>
          </p:cNvSpPr>
          <p:nvPr/>
        </p:nvSpPr>
        <p:spPr>
          <a:xfrm>
            <a:off x="785786" y="116632"/>
            <a:ext cx="7189787" cy="815975"/>
          </a:xfrm>
          <a:prstGeom prst="rect">
            <a:avLst/>
          </a:prstGeom>
        </p:spPr>
        <p:txBody>
          <a:bodyPr rtlCol="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演 示</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idx="1"/>
          </p:nvPr>
        </p:nvSpPr>
        <p:spPr>
          <a:xfrm>
            <a:off x="251520" y="0"/>
            <a:ext cx="8207375" cy="6858000"/>
          </a:xfrm>
        </p:spPr>
        <p:txBody>
          <a:bodyPr>
            <a:noAutofit/>
          </a:bodyPr>
          <a:lstStyle/>
          <a:p>
            <a:pPr>
              <a:lnSpc>
                <a:spcPct val="80000"/>
              </a:lnSpc>
              <a:buFont typeface="Wingdings" pitchFamily="2" charset="2"/>
              <a:buNone/>
            </a:pPr>
            <a:r>
              <a:rPr lang="en-US" altLang="zh-CN" sz="2000" dirty="0" smtClean="0">
                <a:latin typeface="Times New Roman" pitchFamily="18" charset="0"/>
                <a:cs typeface="Times New Roman" pitchFamily="18" charset="0"/>
              </a:rPr>
              <a:t>void </a:t>
            </a:r>
            <a:r>
              <a:rPr lang="en-US" altLang="zh-CN" sz="2000" dirty="0" err="1" smtClean="0">
                <a:latin typeface="Times New Roman" pitchFamily="18" charset="0"/>
                <a:cs typeface="Times New Roman" pitchFamily="18" charset="0"/>
              </a:rPr>
              <a:t>ImageDFT</a:t>
            </a:r>
            <a:r>
              <a:rPr lang="en-US" altLang="zh-CN" sz="2000" dirty="0" smtClean="0">
                <a:latin typeface="Times New Roman" pitchFamily="18" charset="0"/>
                <a:cs typeface="Times New Roman" pitchFamily="18" charset="0"/>
              </a:rPr>
              <a:t>(</a:t>
            </a:r>
            <a:r>
              <a:rPr lang="en-US" altLang="zh-CN" sz="2000" dirty="0" err="1" smtClean="0">
                <a:latin typeface="Times New Roman" pitchFamily="18" charset="0"/>
                <a:cs typeface="Times New Roman" pitchFamily="18" charset="0"/>
              </a:rPr>
              <a:t>wComplex</a:t>
            </a:r>
            <a:r>
              <a:rPr lang="en-US" altLang="zh-CN" sz="2000" dirty="0" smtClean="0">
                <a:latin typeface="Times New Roman" pitchFamily="18" charset="0"/>
                <a:cs typeface="Times New Roman" pitchFamily="18" charset="0"/>
              </a:rPr>
              <a:t> *</a:t>
            </a:r>
            <a:r>
              <a:rPr lang="en-US" altLang="zh-CN" sz="2000" dirty="0" err="1" smtClean="0">
                <a:latin typeface="Times New Roman" pitchFamily="18" charset="0"/>
                <a:cs typeface="Times New Roman" pitchFamily="18" charset="0"/>
              </a:rPr>
              <a:t>Data,memBITMAP</a:t>
            </a:r>
            <a:r>
              <a:rPr lang="en-US" altLang="zh-CN" sz="2000" dirty="0" smtClean="0">
                <a:latin typeface="Times New Roman" pitchFamily="18" charset="0"/>
                <a:cs typeface="Times New Roman" pitchFamily="18" charset="0"/>
              </a:rPr>
              <a:t> &amp;</a:t>
            </a:r>
            <a:r>
              <a:rPr lang="en-US" altLang="zh-CN" sz="2000" dirty="0" err="1" smtClean="0">
                <a:latin typeface="Times New Roman" pitchFamily="18" charset="0"/>
                <a:cs typeface="Times New Roman" pitchFamily="18" charset="0"/>
              </a:rPr>
              <a:t>m_mBmp</a:t>
            </a:r>
            <a:r>
              <a:rPr lang="en-US" altLang="zh-CN" sz="2000" dirty="0" smtClean="0">
                <a:latin typeface="Times New Roman" pitchFamily="18" charset="0"/>
                <a:cs typeface="Times New Roman" pitchFamily="18" charset="0"/>
              </a:rPr>
              <a:t>)</a:t>
            </a:r>
            <a:endParaRPr lang="zh-CN" altLang="en-US" sz="2000" dirty="0" smtClean="0">
              <a:latin typeface="Times New Roman" pitchFamily="18" charset="0"/>
              <a:cs typeface="Times New Roman" pitchFamily="18" charset="0"/>
            </a:endParaRPr>
          </a:p>
          <a:p>
            <a:pPr>
              <a:lnSpc>
                <a:spcPct val="80000"/>
              </a:lnSpc>
              <a:buNone/>
            </a:pPr>
            <a:r>
              <a:rPr lang="zh-CN" altLang="en-US" sz="2000" dirty="0" smtClean="0">
                <a:latin typeface="Times New Roman" pitchFamily="18" charset="0"/>
                <a:cs typeface="Times New Roman" pitchFamily="18" charset="0"/>
              </a:rPr>
              <a:t>	</a:t>
            </a:r>
            <a:r>
              <a:rPr lang="en-US" altLang="en-US" sz="2000" b="1" dirty="0" smtClean="0">
                <a:solidFill>
                  <a:srgbClr val="0000FF"/>
                </a:solidFill>
                <a:latin typeface="Times New Roman" pitchFamily="18" charset="0"/>
                <a:ea typeface="宋体" pitchFamily="2" charset="-122"/>
                <a:cs typeface="Times New Roman" pitchFamily="18" charset="0"/>
              </a:rPr>
              <a:t>//</a:t>
            </a:r>
            <a:r>
              <a:rPr lang="en-US" altLang="en-US" sz="2000" b="1" dirty="0" err="1" smtClean="0">
                <a:solidFill>
                  <a:srgbClr val="0000FF"/>
                </a:solidFill>
                <a:latin typeface="Times New Roman" pitchFamily="18" charset="0"/>
                <a:ea typeface="宋体" pitchFamily="2" charset="-122"/>
                <a:cs typeface="Times New Roman" pitchFamily="18" charset="0"/>
              </a:rPr>
              <a:t>行变换</a:t>
            </a:r>
            <a:endParaRPr lang="en-US" altLang="en-US" sz="2000" b="1" dirty="0" smtClean="0">
              <a:solidFill>
                <a:srgbClr val="0000FF"/>
              </a:solidFill>
              <a:latin typeface="Times New Roman" pitchFamily="18" charset="0"/>
              <a:ea typeface="宋体" pitchFamily="2" charset="-122"/>
              <a:cs typeface="Times New Roman" pitchFamily="18" charset="0"/>
            </a:endParaRPr>
          </a:p>
          <a:p>
            <a:pPr>
              <a:lnSpc>
                <a:spcPct val="80000"/>
              </a:lnSpc>
              <a:buNone/>
            </a:pPr>
            <a:r>
              <a:rPr lang="en-US" altLang="en-US" sz="2000" dirty="0" smtClean="0">
                <a:latin typeface="Times New Roman" pitchFamily="18" charset="0"/>
                <a:ea typeface="宋体" pitchFamily="2" charset="-122"/>
                <a:cs typeface="Times New Roman" pitchFamily="18" charset="0"/>
              </a:rPr>
              <a:t>	for(</a:t>
            </a:r>
            <a:r>
              <a:rPr lang="en-US" altLang="en-US" sz="2000" dirty="0" err="1" smtClean="0">
                <a:latin typeface="Times New Roman" pitchFamily="18" charset="0"/>
                <a:ea typeface="宋体" pitchFamily="2" charset="-122"/>
                <a:cs typeface="Times New Roman" pitchFamily="18" charset="0"/>
              </a:rPr>
              <a:t>i</a:t>
            </a:r>
            <a:r>
              <a:rPr lang="en-US" altLang="en-US" sz="2000" dirty="0" smtClean="0">
                <a:latin typeface="Times New Roman" pitchFamily="18" charset="0"/>
                <a:ea typeface="宋体" pitchFamily="2" charset="-122"/>
                <a:cs typeface="Times New Roman" pitchFamily="18" charset="0"/>
              </a:rPr>
              <a:t>=0;i&lt;</a:t>
            </a:r>
            <a:r>
              <a:rPr lang="en-US" altLang="en-US" sz="2000" dirty="0" err="1" smtClean="0">
                <a:latin typeface="Times New Roman" pitchFamily="18" charset="0"/>
                <a:ea typeface="宋体" pitchFamily="2" charset="-122"/>
                <a:cs typeface="Times New Roman" pitchFamily="18" charset="0"/>
              </a:rPr>
              <a:t>height;i</a:t>
            </a:r>
            <a:r>
              <a:rPr lang="en-US" altLang="en-US" sz="2000" dirty="0" smtClean="0">
                <a:latin typeface="Times New Roman" pitchFamily="18" charset="0"/>
                <a:ea typeface="宋体" pitchFamily="2" charset="-122"/>
                <a:cs typeface="Times New Roman" pitchFamily="18" charset="0"/>
              </a:rPr>
              <a:t>++)</a:t>
            </a:r>
          </a:p>
          <a:p>
            <a:pPr>
              <a:lnSpc>
                <a:spcPct val="80000"/>
              </a:lnSpc>
              <a:buNone/>
            </a:pPr>
            <a:r>
              <a:rPr lang="en-US" altLang="en-US" sz="2000" dirty="0" smtClean="0">
                <a:latin typeface="Times New Roman" pitchFamily="18" charset="0"/>
                <a:ea typeface="宋体" pitchFamily="2" charset="-122"/>
                <a:cs typeface="Times New Roman" pitchFamily="18" charset="0"/>
              </a:rPr>
              <a:t>	{</a:t>
            </a:r>
          </a:p>
          <a:p>
            <a:pPr>
              <a:lnSpc>
                <a:spcPct val="80000"/>
              </a:lnSpc>
              <a:buNone/>
            </a:pPr>
            <a:r>
              <a:rPr lang="en-US" altLang="en-US" sz="2000" dirty="0" smtClean="0">
                <a:latin typeface="Times New Roman" pitchFamily="18" charset="0"/>
                <a:ea typeface="宋体" pitchFamily="2" charset="-122"/>
                <a:cs typeface="Times New Roman" pitchFamily="18" charset="0"/>
              </a:rPr>
              <a:t>		</a:t>
            </a:r>
            <a:r>
              <a:rPr lang="en-US" altLang="en-US" sz="2000" b="1" dirty="0" smtClean="0">
                <a:solidFill>
                  <a:srgbClr val="0000FF"/>
                </a:solidFill>
                <a:latin typeface="Times New Roman" pitchFamily="18" charset="0"/>
                <a:ea typeface="宋体" pitchFamily="2" charset="-122"/>
                <a:cs typeface="Times New Roman" pitchFamily="18" charset="0"/>
              </a:rPr>
              <a:t>hDft.DFT(</a:t>
            </a:r>
            <a:r>
              <a:rPr lang="en-US" altLang="en-US" sz="2000" b="1" dirty="0" err="1" smtClean="0">
                <a:solidFill>
                  <a:srgbClr val="0000FF"/>
                </a:solidFill>
                <a:latin typeface="Times New Roman" pitchFamily="18" charset="0"/>
                <a:ea typeface="宋体" pitchFamily="2" charset="-122"/>
                <a:cs typeface="Times New Roman" pitchFamily="18" charset="0"/>
              </a:rPr>
              <a:t>Data+i</a:t>
            </a:r>
            <a:r>
              <a:rPr lang="en-US" altLang="en-US" sz="2000" b="1" dirty="0" smtClean="0">
                <a:solidFill>
                  <a:srgbClr val="0000FF"/>
                </a:solidFill>
                <a:latin typeface="Times New Roman" pitchFamily="18" charset="0"/>
                <a:ea typeface="宋体" pitchFamily="2" charset="-122"/>
                <a:cs typeface="Times New Roman" pitchFamily="18" charset="0"/>
              </a:rPr>
              <a:t>*width);</a:t>
            </a:r>
          </a:p>
          <a:p>
            <a:pPr>
              <a:lnSpc>
                <a:spcPct val="80000"/>
              </a:lnSpc>
              <a:buNone/>
            </a:pPr>
            <a:r>
              <a:rPr lang="en-US" altLang="en-US" sz="2000" dirty="0" smtClean="0">
                <a:latin typeface="Times New Roman" pitchFamily="18" charset="0"/>
                <a:ea typeface="宋体" pitchFamily="2" charset="-122"/>
                <a:cs typeface="Times New Roman" pitchFamily="18" charset="0"/>
              </a:rPr>
              <a:t>		</a:t>
            </a:r>
            <a:r>
              <a:rPr lang="en-US" altLang="en-US" sz="2000" b="1" dirty="0" smtClean="0">
                <a:solidFill>
                  <a:srgbClr val="FF3300"/>
                </a:solidFill>
                <a:latin typeface="Times New Roman" pitchFamily="18" charset="0"/>
                <a:ea typeface="宋体" pitchFamily="2" charset="-122"/>
                <a:cs typeface="Times New Roman" pitchFamily="18" charset="0"/>
              </a:rPr>
              <a:t>//</a:t>
            </a:r>
            <a:r>
              <a:rPr lang="en-US" altLang="en-US" sz="2000" b="1" dirty="0" err="1" smtClean="0">
                <a:solidFill>
                  <a:srgbClr val="FF3300"/>
                </a:solidFill>
                <a:latin typeface="Times New Roman" pitchFamily="18" charset="0"/>
                <a:ea typeface="宋体" pitchFamily="2" charset="-122"/>
                <a:cs typeface="Times New Roman" pitchFamily="18" charset="0"/>
              </a:rPr>
              <a:t>除以M</a:t>
            </a:r>
            <a:r>
              <a:rPr lang="en-US" altLang="en-US" sz="2000" b="1" dirty="0" smtClean="0">
                <a:solidFill>
                  <a:srgbClr val="FF3300"/>
                </a:solidFill>
                <a:latin typeface="Times New Roman" pitchFamily="18" charset="0"/>
                <a:ea typeface="宋体" pitchFamily="2" charset="-122"/>
                <a:cs typeface="Times New Roman" pitchFamily="18" charset="0"/>
              </a:rPr>
              <a:t> </a:t>
            </a:r>
            <a:r>
              <a:rPr lang="en-US" altLang="en-US" sz="2000" b="1" dirty="0" err="1" smtClean="0">
                <a:solidFill>
                  <a:srgbClr val="FF3300"/>
                </a:solidFill>
                <a:latin typeface="Times New Roman" pitchFamily="18" charset="0"/>
                <a:ea typeface="宋体" pitchFamily="2" charset="-122"/>
                <a:cs typeface="Times New Roman" pitchFamily="18" charset="0"/>
              </a:rPr>
              <a:t>正反变换各除以M</a:t>
            </a:r>
            <a:endParaRPr lang="en-US" altLang="en-US" sz="2000" b="1" dirty="0" smtClean="0">
              <a:solidFill>
                <a:srgbClr val="FF3300"/>
              </a:solidFill>
              <a:latin typeface="Times New Roman" pitchFamily="18" charset="0"/>
              <a:ea typeface="宋体" pitchFamily="2" charset="-122"/>
              <a:cs typeface="Times New Roman" pitchFamily="18" charset="0"/>
            </a:endParaRPr>
          </a:p>
          <a:p>
            <a:pPr>
              <a:lnSpc>
                <a:spcPct val="80000"/>
              </a:lnSpc>
              <a:buNone/>
            </a:pPr>
            <a:r>
              <a:rPr lang="en-US" altLang="en-US" sz="2000" dirty="0" smtClean="0">
                <a:latin typeface="Times New Roman" pitchFamily="18" charset="0"/>
                <a:ea typeface="宋体" pitchFamily="2" charset="-122"/>
                <a:cs typeface="Times New Roman" pitchFamily="18" charset="0"/>
              </a:rPr>
              <a:t>		for(j=0;j&lt;</a:t>
            </a:r>
            <a:r>
              <a:rPr lang="en-US" altLang="en-US" sz="2000" dirty="0" err="1" smtClean="0">
                <a:latin typeface="Times New Roman" pitchFamily="18" charset="0"/>
                <a:ea typeface="宋体" pitchFamily="2" charset="-122"/>
                <a:cs typeface="Times New Roman" pitchFamily="18" charset="0"/>
              </a:rPr>
              <a:t>width;j</a:t>
            </a:r>
            <a:r>
              <a:rPr lang="en-US" altLang="en-US" sz="2000" dirty="0" smtClean="0">
                <a:latin typeface="Times New Roman" pitchFamily="18" charset="0"/>
                <a:ea typeface="宋体" pitchFamily="2" charset="-122"/>
                <a:cs typeface="Times New Roman" pitchFamily="18" charset="0"/>
              </a:rPr>
              <a:t>++)</a:t>
            </a:r>
          </a:p>
          <a:p>
            <a:pPr>
              <a:lnSpc>
                <a:spcPct val="80000"/>
              </a:lnSpc>
              <a:buNone/>
            </a:pPr>
            <a:r>
              <a:rPr lang="en-US" altLang="en-US" sz="2000" dirty="0" smtClean="0">
                <a:latin typeface="Times New Roman" pitchFamily="18" charset="0"/>
                <a:ea typeface="宋体" pitchFamily="2" charset="-122"/>
                <a:cs typeface="Times New Roman" pitchFamily="18" charset="0"/>
              </a:rPr>
              <a:t>			*(</a:t>
            </a:r>
            <a:r>
              <a:rPr lang="en-US" altLang="en-US" sz="2000" dirty="0" err="1" smtClean="0">
                <a:latin typeface="Times New Roman" pitchFamily="18" charset="0"/>
                <a:ea typeface="宋体" pitchFamily="2" charset="-122"/>
                <a:cs typeface="Times New Roman" pitchFamily="18" charset="0"/>
              </a:rPr>
              <a:t>Data+i</a:t>
            </a:r>
            <a:r>
              <a:rPr lang="en-US" altLang="en-US" sz="2000" dirty="0" smtClean="0">
                <a:latin typeface="Times New Roman" pitchFamily="18" charset="0"/>
                <a:ea typeface="宋体" pitchFamily="2" charset="-122"/>
                <a:cs typeface="Times New Roman" pitchFamily="18" charset="0"/>
              </a:rPr>
              <a:t>*</a:t>
            </a:r>
            <a:r>
              <a:rPr lang="en-US" altLang="en-US" sz="2000" dirty="0" err="1" smtClean="0">
                <a:latin typeface="Times New Roman" pitchFamily="18" charset="0"/>
                <a:ea typeface="宋体" pitchFamily="2" charset="-122"/>
                <a:cs typeface="Times New Roman" pitchFamily="18" charset="0"/>
              </a:rPr>
              <a:t>width+j</a:t>
            </a:r>
            <a:r>
              <a:rPr lang="en-US" altLang="en-US" sz="2000" dirty="0" smtClean="0">
                <a:latin typeface="Times New Roman" pitchFamily="18" charset="0"/>
                <a:ea typeface="宋体" pitchFamily="2" charset="-122"/>
                <a:cs typeface="Times New Roman" pitchFamily="18" charset="0"/>
              </a:rPr>
              <a:t>)/=(float)width;</a:t>
            </a:r>
          </a:p>
          <a:p>
            <a:pPr>
              <a:lnSpc>
                <a:spcPct val="80000"/>
              </a:lnSpc>
              <a:buNone/>
            </a:pPr>
            <a:r>
              <a:rPr lang="en-US" altLang="en-US" sz="2000" dirty="0" smtClean="0">
                <a:latin typeface="Times New Roman" pitchFamily="18" charset="0"/>
                <a:ea typeface="宋体" pitchFamily="2" charset="-122"/>
                <a:cs typeface="Times New Roman" pitchFamily="18" charset="0"/>
              </a:rPr>
              <a:t>	}</a:t>
            </a:r>
          </a:p>
          <a:p>
            <a:pPr>
              <a:lnSpc>
                <a:spcPct val="80000"/>
              </a:lnSpc>
              <a:buNone/>
            </a:pPr>
            <a:r>
              <a:rPr lang="en-US" altLang="en-US" sz="2000" dirty="0" smtClean="0">
                <a:latin typeface="Times New Roman" pitchFamily="18" charset="0"/>
                <a:ea typeface="宋体" pitchFamily="2" charset="-122"/>
                <a:cs typeface="Times New Roman" pitchFamily="18" charset="0"/>
              </a:rPr>
              <a:t>	BYTE *temp1=new BYTE[height*</a:t>
            </a:r>
            <a:r>
              <a:rPr lang="en-US" altLang="en-US" sz="2000" dirty="0" err="1" smtClean="0">
                <a:latin typeface="Times New Roman" pitchFamily="18" charset="0"/>
                <a:ea typeface="宋体" pitchFamily="2" charset="-122"/>
                <a:cs typeface="Times New Roman" pitchFamily="18" charset="0"/>
              </a:rPr>
              <a:t>sizeof</a:t>
            </a:r>
            <a:r>
              <a:rPr lang="en-US" altLang="en-US" sz="2000" dirty="0" smtClean="0">
                <a:latin typeface="Times New Roman" pitchFamily="18" charset="0"/>
                <a:ea typeface="宋体" pitchFamily="2" charset="-122"/>
                <a:cs typeface="Times New Roman" pitchFamily="18" charset="0"/>
              </a:rPr>
              <a:t>(</a:t>
            </a:r>
            <a:r>
              <a:rPr lang="en-US" altLang="en-US" sz="2000" dirty="0" err="1" smtClean="0">
                <a:latin typeface="Times New Roman" pitchFamily="18" charset="0"/>
                <a:ea typeface="宋体" pitchFamily="2" charset="-122"/>
                <a:cs typeface="Times New Roman" pitchFamily="18" charset="0"/>
              </a:rPr>
              <a:t>wComplex</a:t>
            </a:r>
            <a:r>
              <a:rPr lang="en-US" altLang="en-US" sz="2000" dirty="0" smtClean="0">
                <a:latin typeface="Times New Roman" pitchFamily="18" charset="0"/>
                <a:ea typeface="宋体" pitchFamily="2" charset="-122"/>
                <a:cs typeface="Times New Roman" pitchFamily="18" charset="0"/>
              </a:rPr>
              <a:t>)];</a:t>
            </a:r>
          </a:p>
          <a:p>
            <a:pPr>
              <a:lnSpc>
                <a:spcPct val="80000"/>
              </a:lnSpc>
              <a:buNone/>
            </a:pPr>
            <a:r>
              <a:rPr lang="en-US" altLang="en-US" sz="2000" dirty="0" smtClean="0">
                <a:latin typeface="Times New Roman" pitchFamily="18" charset="0"/>
                <a:ea typeface="宋体" pitchFamily="2" charset="-122"/>
                <a:cs typeface="Times New Roman" pitchFamily="18" charset="0"/>
              </a:rPr>
              <a:t>	</a:t>
            </a:r>
            <a:r>
              <a:rPr lang="en-US" altLang="en-US" sz="2000" dirty="0" err="1" smtClean="0">
                <a:latin typeface="Times New Roman" pitchFamily="18" charset="0"/>
                <a:ea typeface="宋体" pitchFamily="2" charset="-122"/>
                <a:cs typeface="Times New Roman" pitchFamily="18" charset="0"/>
              </a:rPr>
              <a:t>wComplex</a:t>
            </a:r>
            <a:r>
              <a:rPr lang="en-US" altLang="en-US" sz="2000" dirty="0" smtClean="0">
                <a:latin typeface="Times New Roman" pitchFamily="18" charset="0"/>
                <a:ea typeface="宋体" pitchFamily="2" charset="-122"/>
                <a:cs typeface="Times New Roman" pitchFamily="18" charset="0"/>
              </a:rPr>
              <a:t> *</a:t>
            </a:r>
            <a:r>
              <a:rPr lang="en-US" altLang="en-US" sz="2000" dirty="0" err="1" smtClean="0">
                <a:latin typeface="Times New Roman" pitchFamily="18" charset="0"/>
                <a:ea typeface="宋体" pitchFamily="2" charset="-122"/>
                <a:cs typeface="Times New Roman" pitchFamily="18" charset="0"/>
              </a:rPr>
              <a:t>vData</a:t>
            </a:r>
            <a:r>
              <a:rPr lang="en-US" altLang="en-US" sz="2000" dirty="0" smtClean="0">
                <a:latin typeface="Times New Roman" pitchFamily="18" charset="0"/>
                <a:ea typeface="宋体" pitchFamily="2" charset="-122"/>
                <a:cs typeface="Times New Roman" pitchFamily="18" charset="0"/>
              </a:rPr>
              <a:t>=(</a:t>
            </a:r>
            <a:r>
              <a:rPr lang="en-US" altLang="en-US" sz="2000" dirty="0" err="1" smtClean="0">
                <a:latin typeface="Times New Roman" pitchFamily="18" charset="0"/>
                <a:ea typeface="宋体" pitchFamily="2" charset="-122"/>
                <a:cs typeface="Times New Roman" pitchFamily="18" charset="0"/>
              </a:rPr>
              <a:t>wComplex</a:t>
            </a:r>
            <a:r>
              <a:rPr lang="en-US" altLang="en-US" sz="2000" dirty="0" smtClean="0">
                <a:latin typeface="Times New Roman" pitchFamily="18" charset="0"/>
                <a:ea typeface="宋体" pitchFamily="2" charset="-122"/>
                <a:cs typeface="Times New Roman" pitchFamily="18" charset="0"/>
              </a:rPr>
              <a:t>*)temp1;</a:t>
            </a:r>
            <a:endParaRPr lang="en-US" altLang="zh-CN" sz="2000" dirty="0" smtClean="0">
              <a:latin typeface="Times New Roman" pitchFamily="18" charset="0"/>
              <a:cs typeface="Times New Roman" pitchFamily="18" charset="0"/>
            </a:endParaRPr>
          </a:p>
          <a:p>
            <a:pPr>
              <a:lnSpc>
                <a:spcPct val="80000"/>
              </a:lnSpc>
              <a:buNone/>
            </a:pPr>
            <a:r>
              <a:rPr lang="en-US" altLang="zh-CN" sz="2000" dirty="0" smtClean="0">
                <a:latin typeface="Times New Roman" pitchFamily="18" charset="0"/>
                <a:cs typeface="Times New Roman" pitchFamily="18" charset="0"/>
              </a:rPr>
              <a:t>           </a:t>
            </a:r>
            <a:r>
              <a:rPr lang="en-US" altLang="zh-CN" sz="2000" b="1" dirty="0" smtClean="0">
                <a:solidFill>
                  <a:srgbClr val="0000FF"/>
                </a:solidFill>
                <a:latin typeface="Times New Roman" pitchFamily="18" charset="0"/>
                <a:cs typeface="Times New Roman" pitchFamily="18" charset="0"/>
              </a:rPr>
              <a:t>//</a:t>
            </a:r>
            <a:r>
              <a:rPr lang="zh-CN" altLang="en-US" sz="2000" b="1" dirty="0" smtClean="0">
                <a:solidFill>
                  <a:srgbClr val="0000FF"/>
                </a:solidFill>
                <a:latin typeface="Times New Roman" pitchFamily="18" charset="0"/>
                <a:cs typeface="Times New Roman" pitchFamily="18" charset="0"/>
              </a:rPr>
              <a:t>列变换</a:t>
            </a:r>
          </a:p>
          <a:p>
            <a:pPr>
              <a:lnSpc>
                <a:spcPct val="80000"/>
              </a:lnSpc>
              <a:buNone/>
            </a:pPr>
            <a:r>
              <a:rPr lang="zh-CN" altLang="en-US" sz="2000" dirty="0" smtClean="0">
                <a:latin typeface="Times New Roman" pitchFamily="18" charset="0"/>
                <a:cs typeface="Times New Roman" pitchFamily="18" charset="0"/>
              </a:rPr>
              <a:t>	</a:t>
            </a:r>
            <a:r>
              <a:rPr lang="en-US" altLang="zh-CN" sz="2000" dirty="0" smtClean="0">
                <a:latin typeface="Times New Roman" pitchFamily="18" charset="0"/>
                <a:cs typeface="Times New Roman" pitchFamily="18" charset="0"/>
              </a:rPr>
              <a:t>for(</a:t>
            </a:r>
            <a:r>
              <a:rPr lang="en-US" altLang="zh-CN" sz="2000" dirty="0" err="1" smtClean="0">
                <a:latin typeface="Times New Roman" pitchFamily="18" charset="0"/>
                <a:cs typeface="Times New Roman" pitchFamily="18" charset="0"/>
              </a:rPr>
              <a:t>i</a:t>
            </a:r>
            <a:r>
              <a:rPr lang="en-US" altLang="zh-CN" sz="2000" dirty="0" smtClean="0">
                <a:latin typeface="Times New Roman" pitchFamily="18" charset="0"/>
                <a:cs typeface="Times New Roman" pitchFamily="18" charset="0"/>
              </a:rPr>
              <a:t>=0;i&lt;</a:t>
            </a:r>
            <a:r>
              <a:rPr lang="en-US" altLang="zh-CN" sz="2000" dirty="0" err="1" smtClean="0">
                <a:latin typeface="Times New Roman" pitchFamily="18" charset="0"/>
                <a:cs typeface="Times New Roman" pitchFamily="18" charset="0"/>
              </a:rPr>
              <a:t>width;i</a:t>
            </a:r>
            <a:r>
              <a:rPr lang="en-US" altLang="zh-CN" sz="2000" dirty="0" smtClean="0">
                <a:latin typeface="Times New Roman" pitchFamily="18" charset="0"/>
                <a:cs typeface="Times New Roman" pitchFamily="18" charset="0"/>
              </a:rPr>
              <a:t>++)</a:t>
            </a:r>
          </a:p>
          <a:p>
            <a:pPr>
              <a:lnSpc>
                <a:spcPct val="80000"/>
              </a:lnSpc>
              <a:buNone/>
            </a:pPr>
            <a:r>
              <a:rPr lang="en-US" altLang="zh-CN" sz="2000" dirty="0" smtClean="0">
                <a:latin typeface="Times New Roman" pitchFamily="18" charset="0"/>
                <a:cs typeface="Times New Roman" pitchFamily="18" charset="0"/>
              </a:rPr>
              <a:t>	{</a:t>
            </a:r>
          </a:p>
          <a:p>
            <a:pPr>
              <a:lnSpc>
                <a:spcPct val="80000"/>
              </a:lnSpc>
              <a:buNone/>
            </a:pPr>
            <a:r>
              <a:rPr lang="en-US" altLang="zh-CN" sz="2000" dirty="0" smtClean="0">
                <a:latin typeface="Times New Roman" pitchFamily="18" charset="0"/>
                <a:cs typeface="Times New Roman" pitchFamily="18" charset="0"/>
              </a:rPr>
              <a:t>		//</a:t>
            </a:r>
            <a:r>
              <a:rPr lang="zh-CN" altLang="en-US" sz="2000" dirty="0" smtClean="0">
                <a:latin typeface="Times New Roman" pitchFamily="18" charset="0"/>
                <a:cs typeface="Times New Roman" pitchFamily="18" charset="0"/>
              </a:rPr>
              <a:t>进入临时缓冲区</a:t>
            </a:r>
          </a:p>
          <a:p>
            <a:pPr>
              <a:lnSpc>
                <a:spcPct val="80000"/>
              </a:lnSpc>
              <a:buNone/>
            </a:pPr>
            <a:r>
              <a:rPr lang="zh-CN" altLang="en-US" sz="2000" dirty="0" smtClean="0">
                <a:latin typeface="Times New Roman" pitchFamily="18" charset="0"/>
                <a:cs typeface="Times New Roman" pitchFamily="18" charset="0"/>
              </a:rPr>
              <a:t>		</a:t>
            </a:r>
            <a:r>
              <a:rPr lang="en-US" altLang="zh-CN" sz="2000" dirty="0" smtClean="0">
                <a:latin typeface="Times New Roman" pitchFamily="18" charset="0"/>
                <a:cs typeface="Times New Roman" pitchFamily="18" charset="0"/>
              </a:rPr>
              <a:t>for(j=0;j&lt;</a:t>
            </a:r>
            <a:r>
              <a:rPr lang="en-US" altLang="zh-CN" sz="2000" dirty="0" err="1" smtClean="0">
                <a:latin typeface="Times New Roman" pitchFamily="18" charset="0"/>
                <a:cs typeface="Times New Roman" pitchFamily="18" charset="0"/>
              </a:rPr>
              <a:t>height;j</a:t>
            </a:r>
            <a:r>
              <a:rPr lang="en-US" altLang="zh-CN" sz="2000" dirty="0" smtClean="0">
                <a:latin typeface="Times New Roman" pitchFamily="18" charset="0"/>
                <a:cs typeface="Times New Roman" pitchFamily="18" charset="0"/>
              </a:rPr>
              <a:t>++)</a:t>
            </a:r>
          </a:p>
          <a:p>
            <a:pPr>
              <a:lnSpc>
                <a:spcPct val="80000"/>
              </a:lnSpc>
              <a:buNone/>
            </a:pPr>
            <a:r>
              <a:rPr lang="en-US" altLang="zh-CN" sz="2000" dirty="0" smtClean="0">
                <a:latin typeface="Times New Roman" pitchFamily="18" charset="0"/>
                <a:cs typeface="Times New Roman" pitchFamily="18" charset="0"/>
              </a:rPr>
              <a:t>			*(</a:t>
            </a:r>
            <a:r>
              <a:rPr lang="en-US" altLang="zh-CN" sz="2000" dirty="0" err="1" smtClean="0">
                <a:latin typeface="Times New Roman" pitchFamily="18" charset="0"/>
                <a:cs typeface="Times New Roman" pitchFamily="18" charset="0"/>
              </a:rPr>
              <a:t>vData+j</a:t>
            </a:r>
            <a:r>
              <a:rPr lang="en-US" altLang="zh-CN" sz="2000" dirty="0" smtClean="0">
                <a:latin typeface="Times New Roman" pitchFamily="18" charset="0"/>
                <a:cs typeface="Times New Roman" pitchFamily="18" charset="0"/>
              </a:rPr>
              <a:t>)=*(</a:t>
            </a:r>
            <a:r>
              <a:rPr lang="en-US" altLang="zh-CN" sz="2000" dirty="0" err="1" smtClean="0">
                <a:latin typeface="Times New Roman" pitchFamily="18" charset="0"/>
                <a:cs typeface="Times New Roman" pitchFamily="18" charset="0"/>
              </a:rPr>
              <a:t>Data+j</a:t>
            </a:r>
            <a:r>
              <a:rPr lang="en-US" altLang="zh-CN" sz="2000" dirty="0" smtClean="0">
                <a:latin typeface="Times New Roman" pitchFamily="18" charset="0"/>
                <a:cs typeface="Times New Roman" pitchFamily="18" charset="0"/>
              </a:rPr>
              <a:t>*</a:t>
            </a:r>
            <a:r>
              <a:rPr lang="en-US" altLang="zh-CN" sz="2000" dirty="0" err="1" smtClean="0">
                <a:latin typeface="Times New Roman" pitchFamily="18" charset="0"/>
                <a:cs typeface="Times New Roman" pitchFamily="18" charset="0"/>
              </a:rPr>
              <a:t>width+i</a:t>
            </a:r>
            <a:r>
              <a:rPr lang="en-US" altLang="zh-CN" sz="2000" dirty="0" smtClean="0">
                <a:latin typeface="Times New Roman" pitchFamily="18" charset="0"/>
                <a:cs typeface="Times New Roman" pitchFamily="18" charset="0"/>
              </a:rPr>
              <a:t>);</a:t>
            </a:r>
          </a:p>
          <a:p>
            <a:pPr>
              <a:lnSpc>
                <a:spcPct val="80000"/>
              </a:lnSpc>
              <a:buNone/>
            </a:pPr>
            <a:r>
              <a:rPr lang="en-US" altLang="zh-CN" sz="2000" dirty="0" smtClean="0">
                <a:latin typeface="Times New Roman" pitchFamily="18" charset="0"/>
                <a:cs typeface="Times New Roman" pitchFamily="18" charset="0"/>
              </a:rPr>
              <a:t>		</a:t>
            </a:r>
            <a:r>
              <a:rPr lang="en-US" altLang="zh-CN" sz="2000" b="1" dirty="0" smtClean="0">
                <a:solidFill>
                  <a:srgbClr val="0000FF"/>
                </a:solidFill>
                <a:latin typeface="Times New Roman" pitchFamily="18" charset="0"/>
                <a:cs typeface="Times New Roman" pitchFamily="18" charset="0"/>
              </a:rPr>
              <a:t>vDft.DFT(</a:t>
            </a:r>
            <a:r>
              <a:rPr lang="en-US" altLang="zh-CN" sz="2000" b="1" dirty="0" err="1" smtClean="0">
                <a:solidFill>
                  <a:srgbClr val="0000FF"/>
                </a:solidFill>
                <a:latin typeface="Times New Roman" pitchFamily="18" charset="0"/>
                <a:cs typeface="Times New Roman" pitchFamily="18" charset="0"/>
              </a:rPr>
              <a:t>vData</a:t>
            </a:r>
            <a:r>
              <a:rPr lang="en-US" altLang="zh-CN" sz="2000" b="1" dirty="0" smtClean="0">
                <a:solidFill>
                  <a:srgbClr val="0000FF"/>
                </a:solidFill>
                <a:latin typeface="Times New Roman" pitchFamily="18" charset="0"/>
                <a:cs typeface="Times New Roman" pitchFamily="18" charset="0"/>
              </a:rPr>
              <a:t>);</a:t>
            </a:r>
          </a:p>
          <a:p>
            <a:pPr>
              <a:lnSpc>
                <a:spcPct val="80000"/>
              </a:lnSpc>
              <a:buNone/>
            </a:pPr>
            <a:r>
              <a:rPr lang="en-US" altLang="zh-CN" sz="2000" dirty="0" smtClean="0">
                <a:latin typeface="Times New Roman" pitchFamily="18" charset="0"/>
                <a:cs typeface="Times New Roman" pitchFamily="18" charset="0"/>
              </a:rPr>
              <a:t>		//</a:t>
            </a:r>
            <a:r>
              <a:rPr lang="zh-CN" altLang="en-US" sz="2000" dirty="0" smtClean="0">
                <a:latin typeface="Times New Roman" pitchFamily="18" charset="0"/>
                <a:cs typeface="Times New Roman" pitchFamily="18" charset="0"/>
              </a:rPr>
              <a:t>写回标准数据区</a:t>
            </a:r>
          </a:p>
          <a:p>
            <a:pPr>
              <a:lnSpc>
                <a:spcPct val="80000"/>
              </a:lnSpc>
              <a:buNone/>
            </a:pPr>
            <a:r>
              <a:rPr lang="zh-CN" altLang="en-US" sz="2000" dirty="0" smtClean="0">
                <a:latin typeface="Times New Roman" pitchFamily="18" charset="0"/>
                <a:cs typeface="Times New Roman" pitchFamily="18" charset="0"/>
              </a:rPr>
              <a:t>		</a:t>
            </a:r>
            <a:r>
              <a:rPr lang="en-US" altLang="zh-CN" sz="2000" dirty="0" smtClean="0">
                <a:latin typeface="Times New Roman" pitchFamily="18" charset="0"/>
                <a:cs typeface="Times New Roman" pitchFamily="18" charset="0"/>
              </a:rPr>
              <a:t>for(j=0;j&lt;</a:t>
            </a:r>
            <a:r>
              <a:rPr lang="en-US" altLang="zh-CN" sz="2000" dirty="0" err="1" smtClean="0">
                <a:latin typeface="Times New Roman" pitchFamily="18" charset="0"/>
                <a:cs typeface="Times New Roman" pitchFamily="18" charset="0"/>
              </a:rPr>
              <a:t>height;j</a:t>
            </a:r>
            <a:r>
              <a:rPr lang="en-US" altLang="zh-CN" sz="2000" dirty="0" smtClean="0">
                <a:latin typeface="Times New Roman" pitchFamily="18" charset="0"/>
                <a:cs typeface="Times New Roman" pitchFamily="18" charset="0"/>
              </a:rPr>
              <a:t>++)</a:t>
            </a:r>
          </a:p>
          <a:p>
            <a:pPr>
              <a:lnSpc>
                <a:spcPct val="80000"/>
              </a:lnSpc>
              <a:buNone/>
            </a:pPr>
            <a:r>
              <a:rPr lang="en-US" altLang="zh-CN" sz="2000" dirty="0" smtClean="0">
                <a:latin typeface="Times New Roman" pitchFamily="18" charset="0"/>
                <a:cs typeface="Times New Roman" pitchFamily="18" charset="0"/>
              </a:rPr>
              <a:t>			*(</a:t>
            </a:r>
            <a:r>
              <a:rPr lang="en-US" altLang="zh-CN" sz="2000" dirty="0" err="1" smtClean="0">
                <a:latin typeface="Times New Roman" pitchFamily="18" charset="0"/>
                <a:cs typeface="Times New Roman" pitchFamily="18" charset="0"/>
              </a:rPr>
              <a:t>Data+j</a:t>
            </a:r>
            <a:r>
              <a:rPr lang="en-US" altLang="zh-CN" sz="2000" dirty="0" smtClean="0">
                <a:latin typeface="Times New Roman" pitchFamily="18" charset="0"/>
                <a:cs typeface="Times New Roman" pitchFamily="18" charset="0"/>
              </a:rPr>
              <a:t>*</a:t>
            </a:r>
            <a:r>
              <a:rPr lang="en-US" altLang="zh-CN" sz="2000" dirty="0" err="1" smtClean="0">
                <a:latin typeface="Times New Roman" pitchFamily="18" charset="0"/>
                <a:cs typeface="Times New Roman" pitchFamily="18" charset="0"/>
              </a:rPr>
              <a:t>width+i</a:t>
            </a:r>
            <a:r>
              <a:rPr lang="en-US" altLang="zh-CN" sz="2000" dirty="0" smtClean="0">
                <a:latin typeface="Times New Roman" pitchFamily="18" charset="0"/>
                <a:cs typeface="Times New Roman" pitchFamily="18" charset="0"/>
              </a:rPr>
              <a:t>)=*(</a:t>
            </a:r>
            <a:r>
              <a:rPr lang="en-US" altLang="zh-CN" sz="2000" dirty="0" err="1" smtClean="0">
                <a:latin typeface="Times New Roman" pitchFamily="18" charset="0"/>
                <a:cs typeface="Times New Roman" pitchFamily="18" charset="0"/>
              </a:rPr>
              <a:t>vData+j</a:t>
            </a:r>
            <a:r>
              <a:rPr lang="en-US" altLang="zh-CN" sz="2000" dirty="0" smtClean="0">
                <a:latin typeface="Times New Roman" pitchFamily="18" charset="0"/>
                <a:cs typeface="Times New Roman" pitchFamily="18" charset="0"/>
              </a:rPr>
              <a:t>);</a:t>
            </a:r>
          </a:p>
          <a:p>
            <a:pPr>
              <a:lnSpc>
                <a:spcPct val="80000"/>
              </a:lnSpc>
              <a:buNone/>
            </a:pPr>
            <a:r>
              <a:rPr lang="en-US" altLang="zh-CN" sz="2000" dirty="0" smtClean="0">
                <a:latin typeface="Times New Roman" pitchFamily="18" charset="0"/>
                <a:cs typeface="Times New Roman" pitchFamily="18" charset="0"/>
              </a:rPr>
              <a:t>	}</a:t>
            </a:r>
          </a:p>
          <a:p>
            <a:pPr>
              <a:lnSpc>
                <a:spcPct val="80000"/>
              </a:lnSpc>
              <a:buNone/>
            </a:pPr>
            <a:endParaRPr lang="zh-CN" altLang="en-US" sz="1800" dirty="0" smtClean="0"/>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idx="1"/>
          </p:nvPr>
        </p:nvSpPr>
        <p:spPr>
          <a:xfrm>
            <a:off x="250825" y="260350"/>
            <a:ext cx="8893175" cy="6337300"/>
          </a:xfrm>
        </p:spPr>
        <p:txBody>
          <a:bodyPr>
            <a:noAutofit/>
          </a:bodyPr>
          <a:lstStyle/>
          <a:p>
            <a:pPr>
              <a:lnSpc>
                <a:spcPct val="80000"/>
              </a:lnSpc>
              <a:buNone/>
            </a:pPr>
            <a:r>
              <a:rPr lang="zh-CN" altLang="en-US" sz="2400" dirty="0" smtClean="0">
                <a:latin typeface="Times New Roman" pitchFamily="18" charset="0"/>
                <a:cs typeface="Times New Roman" pitchFamily="18" charset="0"/>
              </a:rPr>
              <a:t>	</a:t>
            </a:r>
            <a:r>
              <a:rPr lang="en-US" altLang="zh-CN" sz="2400" dirty="0" smtClean="0">
                <a:latin typeface="Times New Roman" pitchFamily="18" charset="0"/>
                <a:cs typeface="Times New Roman" pitchFamily="18" charset="0"/>
              </a:rPr>
              <a:t>delete temp1;</a:t>
            </a:r>
          </a:p>
          <a:p>
            <a:pPr>
              <a:lnSpc>
                <a:spcPct val="80000"/>
              </a:lnSpc>
              <a:buNone/>
            </a:pPr>
            <a:r>
              <a:rPr lang="en-US" altLang="zh-CN" sz="2400" dirty="0" smtClean="0">
                <a:latin typeface="Times New Roman" pitchFamily="18" charset="0"/>
                <a:cs typeface="Times New Roman" pitchFamily="18" charset="0"/>
              </a:rPr>
              <a:t>	for(</a:t>
            </a:r>
            <a:r>
              <a:rPr lang="en-US" altLang="zh-CN" sz="2400" dirty="0" err="1" smtClean="0">
                <a:latin typeface="Times New Roman" pitchFamily="18" charset="0"/>
                <a:cs typeface="Times New Roman" pitchFamily="18" charset="0"/>
              </a:rPr>
              <a:t>i</a:t>
            </a:r>
            <a:r>
              <a:rPr lang="en-US" altLang="zh-CN" sz="2400" dirty="0" smtClean="0">
                <a:latin typeface="Times New Roman" pitchFamily="18" charset="0"/>
                <a:cs typeface="Times New Roman" pitchFamily="18" charset="0"/>
              </a:rPr>
              <a:t>=0;i&lt;</a:t>
            </a:r>
            <a:r>
              <a:rPr lang="en-US" altLang="zh-CN" sz="2400" dirty="0" err="1" smtClean="0">
                <a:latin typeface="Times New Roman" pitchFamily="18" charset="0"/>
                <a:cs typeface="Times New Roman" pitchFamily="18" charset="0"/>
              </a:rPr>
              <a:t>width;i</a:t>
            </a:r>
            <a:r>
              <a:rPr lang="en-US" altLang="zh-CN" sz="2400" dirty="0" smtClean="0">
                <a:latin typeface="Times New Roman" pitchFamily="18" charset="0"/>
                <a:cs typeface="Times New Roman" pitchFamily="18" charset="0"/>
              </a:rPr>
              <a:t>++)</a:t>
            </a:r>
          </a:p>
          <a:p>
            <a:pPr>
              <a:lnSpc>
                <a:spcPct val="80000"/>
              </a:lnSpc>
              <a:buNone/>
            </a:pPr>
            <a:r>
              <a:rPr lang="en-US" altLang="zh-CN" sz="2400" dirty="0" smtClean="0">
                <a:latin typeface="Times New Roman" pitchFamily="18" charset="0"/>
                <a:cs typeface="Times New Roman" pitchFamily="18" charset="0"/>
              </a:rPr>
              <a:t>	{</a:t>
            </a:r>
          </a:p>
          <a:p>
            <a:pPr>
              <a:lnSpc>
                <a:spcPct val="80000"/>
              </a:lnSpc>
              <a:buNone/>
            </a:pPr>
            <a:r>
              <a:rPr lang="en-US" altLang="zh-CN" sz="2400" dirty="0" smtClean="0">
                <a:latin typeface="Times New Roman" pitchFamily="18" charset="0"/>
                <a:cs typeface="Times New Roman" pitchFamily="18" charset="0"/>
              </a:rPr>
              <a:t>		for(j=0;j&lt;</a:t>
            </a:r>
            <a:r>
              <a:rPr lang="en-US" altLang="zh-CN" sz="2400" dirty="0" err="1" smtClean="0">
                <a:latin typeface="Times New Roman" pitchFamily="18" charset="0"/>
                <a:cs typeface="Times New Roman" pitchFamily="18" charset="0"/>
              </a:rPr>
              <a:t>height;j</a:t>
            </a:r>
            <a:r>
              <a:rPr lang="en-US" altLang="zh-CN" sz="2400" dirty="0" smtClean="0">
                <a:latin typeface="Times New Roman" pitchFamily="18" charset="0"/>
                <a:cs typeface="Times New Roman" pitchFamily="18" charset="0"/>
              </a:rPr>
              <a:t>++)</a:t>
            </a:r>
          </a:p>
          <a:p>
            <a:pPr>
              <a:lnSpc>
                <a:spcPct val="80000"/>
              </a:lnSpc>
              <a:buNone/>
            </a:pPr>
            <a:r>
              <a:rPr lang="en-US" altLang="zh-CN" sz="2400" dirty="0" smtClean="0">
                <a:latin typeface="Times New Roman" pitchFamily="18" charset="0"/>
                <a:cs typeface="Times New Roman" pitchFamily="18" charset="0"/>
              </a:rPr>
              <a:t>		{</a:t>
            </a:r>
          </a:p>
          <a:p>
            <a:pPr>
              <a:lnSpc>
                <a:spcPct val="80000"/>
              </a:lnSpc>
              <a:buNone/>
            </a:pP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求频谱</a:t>
            </a:r>
          </a:p>
          <a:p>
            <a:pPr>
              <a:lnSpc>
                <a:spcPct val="80000"/>
              </a:lnSpc>
              <a:buNone/>
            </a:pPr>
            <a:r>
              <a:rPr lang="zh-CN" altLang="en-US" sz="2400" dirty="0" smtClean="0">
                <a:latin typeface="Times New Roman" pitchFamily="18" charset="0"/>
                <a:cs typeface="Times New Roman" pitchFamily="18" charset="0"/>
              </a:rPr>
              <a:t>			</a:t>
            </a:r>
            <a:r>
              <a:rPr lang="en-US" altLang="zh-CN" sz="2400" dirty="0" err="1" smtClean="0">
                <a:latin typeface="Times New Roman" pitchFamily="18" charset="0"/>
                <a:cs typeface="Times New Roman" pitchFamily="18" charset="0"/>
              </a:rPr>
              <a:t>int</a:t>
            </a:r>
            <a:r>
              <a:rPr lang="en-US" altLang="zh-CN" sz="2400" dirty="0" smtClean="0">
                <a:latin typeface="Times New Roman" pitchFamily="18" charset="0"/>
                <a:cs typeface="Times New Roman" pitchFamily="18" charset="0"/>
              </a:rPr>
              <a:t> x=</a:t>
            </a:r>
            <a:r>
              <a:rPr lang="en-US" altLang="zh-CN" sz="2400" dirty="0" err="1" smtClean="0">
                <a:latin typeface="Times New Roman" pitchFamily="18" charset="0"/>
                <a:cs typeface="Times New Roman" pitchFamily="18" charset="0"/>
              </a:rPr>
              <a:t>int</a:t>
            </a:r>
            <a:r>
              <a:rPr lang="en-US" altLang="zh-CN" sz="2400" dirty="0" smtClean="0">
                <a:latin typeface="Times New Roman" pitchFamily="18" charset="0"/>
                <a:cs typeface="Times New Roman" pitchFamily="18" charset="0"/>
              </a:rPr>
              <a:t>(    (</a:t>
            </a:r>
            <a:r>
              <a:rPr lang="en-US" altLang="zh-CN" sz="2400" dirty="0" err="1" smtClean="0">
                <a:latin typeface="Times New Roman" pitchFamily="18" charset="0"/>
                <a:cs typeface="Times New Roman" pitchFamily="18" charset="0"/>
              </a:rPr>
              <a:t>Data+j</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width+i</a:t>
            </a:r>
            <a:r>
              <a:rPr lang="en-US" altLang="zh-CN" sz="2400" dirty="0" smtClean="0">
                <a:latin typeface="Times New Roman" pitchFamily="18" charset="0"/>
                <a:cs typeface="Times New Roman" pitchFamily="18" charset="0"/>
              </a:rPr>
              <a:t>)-&gt;abs()   );</a:t>
            </a:r>
          </a:p>
          <a:p>
            <a:pPr>
              <a:lnSpc>
                <a:spcPct val="80000"/>
              </a:lnSpc>
              <a:buNone/>
            </a:pPr>
            <a:r>
              <a:rPr lang="en-US" altLang="zh-CN" sz="2400" dirty="0" smtClean="0">
                <a:latin typeface="Times New Roman" pitchFamily="18" charset="0"/>
                <a:cs typeface="Times New Roman" pitchFamily="18" charset="0"/>
              </a:rPr>
              <a:t>			x=x&gt;255?255:x;</a:t>
            </a:r>
          </a:p>
          <a:p>
            <a:pPr>
              <a:lnSpc>
                <a:spcPct val="80000"/>
              </a:lnSpc>
              <a:buNone/>
            </a:pPr>
            <a:r>
              <a:rPr lang="en-US" altLang="zh-CN" sz="2400" dirty="0" smtClean="0">
                <a:latin typeface="Times New Roman" pitchFamily="18" charset="0"/>
                <a:cs typeface="Times New Roman" pitchFamily="18" charset="0"/>
              </a:rPr>
              <a:t>			x=x&lt;0?0:x;</a:t>
            </a:r>
          </a:p>
          <a:p>
            <a:pPr>
              <a:lnSpc>
                <a:spcPct val="80000"/>
              </a:lnSpc>
              <a:buNone/>
            </a:pPr>
            <a:r>
              <a:rPr lang="en-US" altLang="zh-CN" sz="2400" dirty="0" smtClean="0">
                <a:latin typeface="Times New Roman" pitchFamily="18" charset="0"/>
                <a:cs typeface="Times New Roman" pitchFamily="18" charset="0"/>
              </a:rPr>
              <a:t>			</a:t>
            </a:r>
            <a:r>
              <a:rPr lang="en-US" altLang="zh-CN" sz="2400" b="1" dirty="0" smtClean="0">
                <a:solidFill>
                  <a:srgbClr val="0000FF"/>
                </a:solidFill>
                <a:latin typeface="Times New Roman" pitchFamily="18" charset="0"/>
                <a:cs typeface="Times New Roman" pitchFamily="18" charset="0"/>
              </a:rPr>
              <a:t>//</a:t>
            </a:r>
            <a:r>
              <a:rPr lang="zh-CN" altLang="en-US" sz="2400" b="1" dirty="0" smtClean="0">
                <a:solidFill>
                  <a:srgbClr val="0000FF"/>
                </a:solidFill>
                <a:latin typeface="Times New Roman" pitchFamily="18" charset="0"/>
                <a:cs typeface="Times New Roman" pitchFamily="18" charset="0"/>
              </a:rPr>
              <a:t>转换为图像</a:t>
            </a:r>
          </a:p>
          <a:p>
            <a:pPr>
              <a:lnSpc>
                <a:spcPct val="80000"/>
              </a:lnSpc>
              <a:buNone/>
            </a:pPr>
            <a:r>
              <a:rPr lang="zh-CN" altLang="en-US" sz="2400" dirty="0" smtClean="0">
                <a:latin typeface="Times New Roman" pitchFamily="18" charset="0"/>
                <a:cs typeface="Times New Roman" pitchFamily="18" charset="0"/>
              </a:rPr>
              <a:t>			</a:t>
            </a:r>
            <a:r>
              <a:rPr lang="en-US" altLang="zh-CN" sz="2400" dirty="0" err="1" smtClean="0">
                <a:latin typeface="Times New Roman" pitchFamily="18" charset="0"/>
                <a:cs typeface="Times New Roman" pitchFamily="18" charset="0"/>
              </a:rPr>
              <a:t>m_mBmp.SetPixel</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i,j,RGB</a:t>
            </a:r>
            <a:r>
              <a:rPr lang="en-US" altLang="zh-CN" sz="2400" dirty="0" smtClean="0">
                <a:latin typeface="Times New Roman" pitchFamily="18" charset="0"/>
                <a:cs typeface="Times New Roman" pitchFamily="18" charset="0"/>
              </a:rPr>
              <a:t>(BYTE(x),BYTE(x),BYTE(x)));</a:t>
            </a:r>
          </a:p>
          <a:p>
            <a:pPr>
              <a:lnSpc>
                <a:spcPct val="80000"/>
              </a:lnSpc>
              <a:buNone/>
            </a:pPr>
            <a:r>
              <a:rPr lang="en-US" altLang="zh-CN" sz="2400" dirty="0" smtClean="0">
                <a:latin typeface="Times New Roman" pitchFamily="18" charset="0"/>
                <a:cs typeface="Times New Roman" pitchFamily="18" charset="0"/>
              </a:rPr>
              <a:t>		}</a:t>
            </a:r>
          </a:p>
          <a:p>
            <a:pPr>
              <a:lnSpc>
                <a:spcPct val="80000"/>
              </a:lnSpc>
              <a:buNone/>
            </a:pPr>
            <a:r>
              <a:rPr lang="en-US" altLang="zh-CN" sz="2400" dirty="0" smtClean="0">
                <a:latin typeface="Times New Roman" pitchFamily="18" charset="0"/>
                <a:cs typeface="Times New Roman" pitchFamily="18" charset="0"/>
              </a:rPr>
              <a:t>	}</a:t>
            </a:r>
          </a:p>
          <a:p>
            <a:pPr>
              <a:lnSpc>
                <a:spcPct val="80000"/>
              </a:lnSpc>
              <a:buNone/>
            </a:pPr>
            <a:r>
              <a:rPr lang="en-US" altLang="zh-CN" sz="2400" dirty="0" smtClean="0">
                <a:latin typeface="Times New Roman" pitchFamily="18" charset="0"/>
                <a:cs typeface="Times New Roman" pitchFamily="18" charset="0"/>
              </a:rPr>
              <a:t>double Complex::abs()</a:t>
            </a:r>
          </a:p>
          <a:p>
            <a:pPr>
              <a:lnSpc>
                <a:spcPct val="80000"/>
              </a:lnSpc>
              <a:buNone/>
            </a:pPr>
            <a:r>
              <a:rPr lang="en-US" altLang="zh-CN" sz="2400" dirty="0" smtClean="0">
                <a:latin typeface="Times New Roman" pitchFamily="18" charset="0"/>
                <a:cs typeface="Times New Roman" pitchFamily="18" charset="0"/>
              </a:rPr>
              <a:t>{</a:t>
            </a:r>
          </a:p>
          <a:p>
            <a:pPr>
              <a:lnSpc>
                <a:spcPct val="80000"/>
              </a:lnSpc>
              <a:buNone/>
            </a:pPr>
            <a:r>
              <a:rPr lang="en-US" altLang="zh-CN" sz="2400" dirty="0" smtClean="0">
                <a:latin typeface="Times New Roman" pitchFamily="18" charset="0"/>
                <a:cs typeface="Times New Roman" pitchFamily="18" charset="0"/>
              </a:rPr>
              <a:t>	return </a:t>
            </a:r>
            <a:r>
              <a:rPr lang="en-US" altLang="zh-CN" sz="2400" b="1" dirty="0" err="1" smtClean="0">
                <a:solidFill>
                  <a:srgbClr val="0000FF"/>
                </a:solidFill>
                <a:latin typeface="Times New Roman" pitchFamily="18" charset="0"/>
                <a:cs typeface="Times New Roman" pitchFamily="18" charset="0"/>
              </a:rPr>
              <a:t>sqrt</a:t>
            </a:r>
            <a:r>
              <a:rPr lang="en-US" altLang="zh-CN" sz="2400" dirty="0" smtClean="0">
                <a:latin typeface="Times New Roman" pitchFamily="18" charset="0"/>
                <a:cs typeface="Times New Roman" pitchFamily="18" charset="0"/>
              </a:rPr>
              <a:t>(Re*</a:t>
            </a:r>
            <a:r>
              <a:rPr lang="en-US" altLang="zh-CN" sz="2400" dirty="0" err="1" smtClean="0">
                <a:latin typeface="Times New Roman" pitchFamily="18" charset="0"/>
                <a:cs typeface="Times New Roman" pitchFamily="18" charset="0"/>
              </a:rPr>
              <a:t>Re+Im</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Im</a:t>
            </a:r>
            <a:r>
              <a:rPr lang="en-US" altLang="zh-CN" sz="2400" dirty="0" smtClean="0">
                <a:latin typeface="Times New Roman" pitchFamily="18" charset="0"/>
                <a:cs typeface="Times New Roman" pitchFamily="18" charset="0"/>
              </a:rPr>
              <a:t>);</a:t>
            </a:r>
          </a:p>
          <a:p>
            <a:pPr>
              <a:lnSpc>
                <a:spcPct val="80000"/>
              </a:lnSpc>
              <a:buNone/>
            </a:pPr>
            <a:r>
              <a:rPr lang="en-US" altLang="zh-CN" sz="2400" dirty="0" smtClean="0">
                <a:latin typeface="Times New Roman" pitchFamily="18" charset="0"/>
                <a:cs typeface="Times New Roman" pitchFamily="18" charset="0"/>
              </a:rPr>
              <a:t>}</a:t>
            </a:r>
            <a:endParaRPr lang="zh-CN" altLang="en-US" sz="2400" dirty="0" smtClean="0">
              <a:latin typeface="Times New Roman" pitchFamily="18" charset="0"/>
              <a:cs typeface="Times New Roman" pitchFamily="18" charset="0"/>
            </a:endParaRPr>
          </a:p>
        </p:txBody>
      </p:sp>
      <p:cxnSp>
        <p:nvCxnSpPr>
          <p:cNvPr id="3" name="直接箭头连接符 2"/>
          <p:cNvCxnSpPr/>
          <p:nvPr/>
        </p:nvCxnSpPr>
        <p:spPr>
          <a:xfrm flipH="1">
            <a:off x="3203848" y="2852936"/>
            <a:ext cx="2664296" cy="2448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idx="1"/>
          </p:nvPr>
        </p:nvSpPr>
        <p:spPr>
          <a:xfrm>
            <a:off x="685800" y="0"/>
            <a:ext cx="7772400" cy="6858000"/>
          </a:xfrm>
        </p:spPr>
        <p:txBody>
          <a:bodyPr>
            <a:normAutofit/>
          </a:bodyPr>
          <a:lstStyle/>
          <a:p>
            <a:pPr>
              <a:lnSpc>
                <a:spcPct val="90000"/>
              </a:lnSpc>
              <a:buNone/>
            </a:pPr>
            <a:r>
              <a:rPr lang="en-US" altLang="zh-CN" sz="2400" dirty="0" err="1" smtClean="0">
                <a:latin typeface="Times New Roman" pitchFamily="18" charset="0"/>
                <a:cs typeface="Times New Roman" pitchFamily="18" charset="0"/>
              </a:rPr>
              <a:t>Fourior</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Fourior</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int</a:t>
            </a:r>
            <a:r>
              <a:rPr lang="en-US" altLang="zh-CN" sz="2400" dirty="0" smtClean="0">
                <a:latin typeface="Times New Roman" pitchFamily="18" charset="0"/>
                <a:cs typeface="Times New Roman" pitchFamily="18" charset="0"/>
              </a:rPr>
              <a:t> N)  //</a:t>
            </a:r>
            <a:r>
              <a:rPr lang="zh-CN" altLang="en-US" sz="2400" dirty="0" smtClean="0">
                <a:latin typeface="Times New Roman" pitchFamily="18" charset="0"/>
                <a:cs typeface="Times New Roman" pitchFamily="18" charset="0"/>
              </a:rPr>
              <a:t>构造函数</a:t>
            </a:r>
          </a:p>
          <a:p>
            <a:pPr>
              <a:lnSpc>
                <a:spcPct val="90000"/>
              </a:lnSpc>
              <a:buNone/>
            </a:pPr>
            <a:r>
              <a:rPr lang="en-US" altLang="zh-CN" sz="2400" dirty="0" smtClean="0">
                <a:latin typeface="Times New Roman" pitchFamily="18" charset="0"/>
                <a:cs typeface="Times New Roman" pitchFamily="18" charset="0"/>
              </a:rPr>
              <a:t>{</a:t>
            </a:r>
          </a:p>
          <a:p>
            <a:pPr>
              <a:lnSpc>
                <a:spcPct val="90000"/>
              </a:lnSpc>
              <a:buNone/>
            </a:pPr>
            <a:r>
              <a:rPr lang="en-US" altLang="zh-CN" sz="2400" dirty="0" smtClean="0">
                <a:latin typeface="Times New Roman" pitchFamily="18" charset="0"/>
                <a:cs typeface="Times New Roman" pitchFamily="18" charset="0"/>
              </a:rPr>
              <a:t>	flag=FALSE;</a:t>
            </a:r>
          </a:p>
          <a:p>
            <a:pPr>
              <a:lnSpc>
                <a:spcPct val="90000"/>
              </a:lnSpc>
              <a:buNone/>
            </a:pPr>
            <a:r>
              <a:rPr lang="en-US" altLang="zh-CN" sz="2400" dirty="0" smtClean="0">
                <a:latin typeface="Times New Roman" pitchFamily="18" charset="0"/>
                <a:cs typeface="Times New Roman" pitchFamily="18" charset="0"/>
              </a:rPr>
              <a:t>	</a:t>
            </a:r>
            <a:r>
              <a:rPr lang="en-US" altLang="zh-CN" sz="2400" dirty="0" err="1" smtClean="0">
                <a:latin typeface="Times New Roman" pitchFamily="18" charset="0"/>
                <a:cs typeface="Times New Roman" pitchFamily="18" charset="0"/>
              </a:rPr>
              <a:t>ByteNum</a:t>
            </a:r>
            <a:r>
              <a:rPr lang="en-US" altLang="zh-CN" sz="2400" dirty="0" smtClean="0">
                <a:latin typeface="Times New Roman" pitchFamily="18" charset="0"/>
                <a:cs typeface="Times New Roman" pitchFamily="18" charset="0"/>
              </a:rPr>
              <a:t>=N;</a:t>
            </a:r>
          </a:p>
          <a:p>
            <a:pPr>
              <a:lnSpc>
                <a:spcPct val="90000"/>
              </a:lnSpc>
              <a:buNone/>
            </a:pPr>
            <a:r>
              <a:rPr lang="en-US" altLang="zh-CN" sz="2400" dirty="0" smtClean="0">
                <a:latin typeface="Times New Roman" pitchFamily="18" charset="0"/>
                <a:cs typeface="Times New Roman" pitchFamily="18" charset="0"/>
              </a:rPr>
              <a:t>	</a:t>
            </a:r>
          </a:p>
          <a:p>
            <a:pPr>
              <a:lnSpc>
                <a:spcPct val="90000"/>
              </a:lnSpc>
              <a:buNone/>
            </a:pPr>
            <a:r>
              <a:rPr lang="en-US" altLang="zh-CN" sz="2400" dirty="0" smtClean="0">
                <a:latin typeface="Times New Roman" pitchFamily="18" charset="0"/>
                <a:cs typeface="Times New Roman" pitchFamily="18" charset="0"/>
              </a:rPr>
              <a:t>	//M</a:t>
            </a:r>
            <a:r>
              <a:rPr lang="zh-CN" altLang="en-US" sz="2400" dirty="0" smtClean="0">
                <a:latin typeface="Times New Roman" pitchFamily="18" charset="0"/>
                <a:cs typeface="Times New Roman" pitchFamily="18" charset="0"/>
              </a:rPr>
              <a:t>个复数        </a:t>
            </a:r>
            <a:r>
              <a:rPr lang="en-US" altLang="zh-CN" sz="2400" dirty="0" err="1" smtClean="0">
                <a:latin typeface="Times New Roman" pitchFamily="18" charset="0"/>
                <a:cs typeface="Times New Roman" pitchFamily="18" charset="0"/>
              </a:rPr>
              <a:t>ByteNum</a:t>
            </a:r>
            <a:r>
              <a:rPr lang="zh-CN" altLang="en-US" sz="2400" dirty="0" smtClean="0">
                <a:latin typeface="Times New Roman" pitchFamily="18" charset="0"/>
                <a:cs typeface="Times New Roman" pitchFamily="18" charset="0"/>
              </a:rPr>
              <a:t>个复数</a:t>
            </a:r>
          </a:p>
          <a:p>
            <a:pPr>
              <a:lnSpc>
                <a:spcPct val="90000"/>
              </a:lnSpc>
              <a:buNone/>
            </a:pPr>
            <a:r>
              <a:rPr lang="zh-CN" altLang="en-US" sz="2400" dirty="0" smtClean="0">
                <a:latin typeface="Times New Roman" pitchFamily="18" charset="0"/>
                <a:cs typeface="Times New Roman" pitchFamily="18" charset="0"/>
              </a:rPr>
              <a:t>	</a:t>
            </a:r>
            <a:r>
              <a:rPr lang="en-US" altLang="zh-CN" sz="2400" dirty="0" err="1" smtClean="0">
                <a:latin typeface="Times New Roman" pitchFamily="18" charset="0"/>
                <a:cs typeface="Times New Roman" pitchFamily="18" charset="0"/>
              </a:rPr>
              <a:t>bWn</a:t>
            </a:r>
            <a:r>
              <a:rPr lang="en-US" altLang="zh-CN" sz="2400" dirty="0" smtClean="0">
                <a:latin typeface="Times New Roman" pitchFamily="18" charset="0"/>
                <a:cs typeface="Times New Roman" pitchFamily="18" charset="0"/>
              </a:rPr>
              <a:t>=new BYTE[</a:t>
            </a:r>
            <a:r>
              <a:rPr lang="en-US" altLang="zh-CN" sz="2400" dirty="0" err="1" smtClean="0">
                <a:latin typeface="Times New Roman" pitchFamily="18" charset="0"/>
                <a:cs typeface="Times New Roman" pitchFamily="18" charset="0"/>
              </a:rPr>
              <a:t>ByteNum</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sizeof</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wComplex</a:t>
            </a:r>
            <a:r>
              <a:rPr lang="en-US" altLang="zh-CN" sz="2400" dirty="0" smtClean="0">
                <a:latin typeface="Times New Roman" pitchFamily="18" charset="0"/>
                <a:cs typeface="Times New Roman" pitchFamily="18" charset="0"/>
              </a:rPr>
              <a:t>)];</a:t>
            </a:r>
          </a:p>
          <a:p>
            <a:pPr>
              <a:lnSpc>
                <a:spcPct val="90000"/>
              </a:lnSpc>
              <a:buNone/>
            </a:pPr>
            <a:r>
              <a:rPr lang="en-US" altLang="zh-CN" sz="2400" dirty="0" smtClean="0">
                <a:latin typeface="Times New Roman" pitchFamily="18" charset="0"/>
                <a:cs typeface="Times New Roman" pitchFamily="18" charset="0"/>
              </a:rPr>
              <a:t>	</a:t>
            </a:r>
            <a:r>
              <a:rPr lang="en-US" altLang="zh-CN" sz="2400" dirty="0" err="1" smtClean="0">
                <a:latin typeface="Times New Roman" pitchFamily="18" charset="0"/>
                <a:cs typeface="Times New Roman" pitchFamily="18" charset="0"/>
              </a:rPr>
              <a:t>Wn</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wComplex</a:t>
            </a:r>
            <a:r>
              <a:rPr lang="en-US" altLang="zh-CN" sz="2400" dirty="0" smtClean="0">
                <a:latin typeface="Times New Roman" pitchFamily="18" charset="0"/>
                <a:cs typeface="Times New Roman" pitchFamily="18" charset="0"/>
              </a:rPr>
              <a:t> *)</a:t>
            </a:r>
            <a:r>
              <a:rPr lang="en-US" altLang="zh-CN" sz="2400" dirty="0" err="1" smtClean="0">
                <a:latin typeface="Times New Roman" pitchFamily="18" charset="0"/>
                <a:cs typeface="Times New Roman" pitchFamily="18" charset="0"/>
              </a:rPr>
              <a:t>bWn</a:t>
            </a:r>
            <a:r>
              <a:rPr lang="en-US" altLang="zh-CN" sz="2400" dirty="0" smtClean="0">
                <a:latin typeface="Times New Roman" pitchFamily="18" charset="0"/>
                <a:cs typeface="Times New Roman" pitchFamily="18" charset="0"/>
              </a:rPr>
              <a:t>;</a:t>
            </a:r>
          </a:p>
          <a:p>
            <a:pPr>
              <a:lnSpc>
                <a:spcPct val="90000"/>
              </a:lnSpc>
              <a:buNone/>
            </a:pPr>
            <a:r>
              <a:rPr lang="en-US" altLang="zh-CN" sz="2400" dirty="0" smtClean="0">
                <a:latin typeface="Times New Roman" pitchFamily="18" charset="0"/>
                <a:cs typeface="Times New Roman" pitchFamily="18" charset="0"/>
              </a:rPr>
              <a:t>	if(!</a:t>
            </a:r>
            <a:r>
              <a:rPr lang="en-US" altLang="zh-CN" sz="2400" dirty="0" err="1" smtClean="0">
                <a:latin typeface="Times New Roman" pitchFamily="18" charset="0"/>
                <a:cs typeface="Times New Roman" pitchFamily="18" charset="0"/>
              </a:rPr>
              <a:t>Wn</a:t>
            </a:r>
            <a:r>
              <a:rPr lang="en-US" altLang="zh-CN" sz="2400" dirty="0" smtClean="0">
                <a:latin typeface="Times New Roman" pitchFamily="18" charset="0"/>
                <a:cs typeface="Times New Roman" pitchFamily="18" charset="0"/>
              </a:rPr>
              <a:t>)return;</a:t>
            </a:r>
          </a:p>
          <a:p>
            <a:pPr>
              <a:lnSpc>
                <a:spcPct val="90000"/>
              </a:lnSpc>
              <a:buNone/>
            </a:pPr>
            <a:r>
              <a:rPr lang="en-US" altLang="zh-CN" sz="2400" dirty="0" smtClean="0">
                <a:latin typeface="Times New Roman" pitchFamily="18" charset="0"/>
                <a:cs typeface="Times New Roman" pitchFamily="18" charset="0"/>
              </a:rPr>
              <a:t>	for(</a:t>
            </a:r>
            <a:r>
              <a:rPr lang="en-US" altLang="zh-CN" sz="2400" dirty="0" err="1" smtClean="0">
                <a:latin typeface="Times New Roman" pitchFamily="18" charset="0"/>
                <a:cs typeface="Times New Roman" pitchFamily="18" charset="0"/>
              </a:rPr>
              <a:t>int</a:t>
            </a:r>
            <a:r>
              <a:rPr lang="en-US" altLang="zh-CN" sz="2400" dirty="0" smtClean="0">
                <a:latin typeface="Times New Roman" pitchFamily="18" charset="0"/>
                <a:cs typeface="Times New Roman" pitchFamily="18" charset="0"/>
              </a:rPr>
              <a:t> </a:t>
            </a:r>
            <a:r>
              <a:rPr lang="en-US" altLang="zh-CN" sz="2400" dirty="0" err="1" smtClean="0">
                <a:latin typeface="Times New Roman" pitchFamily="18" charset="0"/>
                <a:cs typeface="Times New Roman" pitchFamily="18" charset="0"/>
              </a:rPr>
              <a:t>i</a:t>
            </a:r>
            <a:r>
              <a:rPr lang="en-US" altLang="zh-CN" sz="2400" dirty="0" smtClean="0">
                <a:latin typeface="Times New Roman" pitchFamily="18" charset="0"/>
                <a:cs typeface="Times New Roman" pitchFamily="18" charset="0"/>
              </a:rPr>
              <a:t>=0;i&lt;</a:t>
            </a:r>
            <a:r>
              <a:rPr lang="en-US" altLang="zh-CN" sz="2400" dirty="0" err="1" smtClean="0">
                <a:latin typeface="Times New Roman" pitchFamily="18" charset="0"/>
                <a:cs typeface="Times New Roman" pitchFamily="18" charset="0"/>
              </a:rPr>
              <a:t>ByteNum;i</a:t>
            </a:r>
            <a:r>
              <a:rPr lang="en-US" altLang="zh-CN" sz="2400" dirty="0" smtClean="0">
                <a:latin typeface="Times New Roman" pitchFamily="18" charset="0"/>
                <a:cs typeface="Times New Roman" pitchFamily="18" charset="0"/>
              </a:rPr>
              <a:t>++)</a:t>
            </a:r>
          </a:p>
          <a:p>
            <a:pPr>
              <a:lnSpc>
                <a:spcPct val="90000"/>
              </a:lnSpc>
              <a:buNone/>
            </a:pPr>
            <a:r>
              <a:rPr lang="en-US" altLang="zh-CN" sz="2400" dirty="0" smtClean="0">
                <a:latin typeface="Times New Roman" pitchFamily="18" charset="0"/>
                <a:cs typeface="Times New Roman" pitchFamily="18" charset="0"/>
              </a:rPr>
              <a:t>	{</a:t>
            </a:r>
          </a:p>
          <a:p>
            <a:pPr>
              <a:lnSpc>
                <a:spcPct val="90000"/>
              </a:lnSpc>
              <a:buNone/>
            </a:pPr>
            <a:r>
              <a:rPr lang="en-US" altLang="zh-CN" sz="2400" dirty="0" smtClean="0">
                <a:latin typeface="Times New Roman" pitchFamily="18" charset="0"/>
                <a:cs typeface="Times New Roman" pitchFamily="18" charset="0"/>
              </a:rPr>
              <a:t>		</a:t>
            </a:r>
            <a:r>
              <a:rPr lang="en-US" altLang="zh-CN" sz="2400" b="1" dirty="0" smtClean="0">
                <a:solidFill>
                  <a:srgbClr val="0000FF"/>
                </a:solidFill>
                <a:latin typeface="Times New Roman" pitchFamily="18" charset="0"/>
                <a:cs typeface="Times New Roman" pitchFamily="18" charset="0"/>
              </a:rPr>
              <a:t>//</a:t>
            </a:r>
            <a:r>
              <a:rPr lang="zh-CN" altLang="en-US" sz="2400" b="1" dirty="0" smtClean="0">
                <a:solidFill>
                  <a:srgbClr val="0000FF"/>
                </a:solidFill>
                <a:latin typeface="Times New Roman" pitchFamily="18" charset="0"/>
                <a:cs typeface="Times New Roman" pitchFamily="18" charset="0"/>
              </a:rPr>
              <a:t>计算表，</a:t>
            </a:r>
            <a:r>
              <a:rPr lang="en-US" altLang="zh-CN" sz="2400" dirty="0" smtClean="0">
                <a:solidFill>
                  <a:srgbClr val="0000FF"/>
                </a:solidFill>
                <a:latin typeface="Times New Roman" pitchFamily="18" charset="0"/>
                <a:cs typeface="Times New Roman" pitchFamily="18" charset="0"/>
              </a:rPr>
              <a:t>cos2</a:t>
            </a:r>
            <a:r>
              <a:rPr lang="el-GR" altLang="zh-CN" sz="2400" dirty="0" smtClean="0">
                <a:solidFill>
                  <a:srgbClr val="0000FF"/>
                </a:solidFill>
                <a:latin typeface="Times New Roman" pitchFamily="18" charset="0"/>
                <a:cs typeface="Times New Roman" pitchFamily="18" charset="0"/>
              </a:rPr>
              <a:t>π</a:t>
            </a:r>
            <a:r>
              <a:rPr lang="en-US" altLang="zh-CN" sz="2400" dirty="0" smtClean="0">
                <a:solidFill>
                  <a:srgbClr val="0000FF"/>
                </a:solidFill>
                <a:latin typeface="Times New Roman" pitchFamily="18" charset="0"/>
                <a:cs typeface="Times New Roman" pitchFamily="18" charset="0"/>
              </a:rPr>
              <a:t>/M*</a:t>
            </a:r>
            <a:r>
              <a:rPr lang="en-US" altLang="zh-CN" sz="2400" dirty="0" err="1" smtClean="0">
                <a:solidFill>
                  <a:srgbClr val="0000FF"/>
                </a:solidFill>
                <a:latin typeface="Times New Roman" pitchFamily="18" charset="0"/>
                <a:cs typeface="Times New Roman" pitchFamily="18" charset="0"/>
              </a:rPr>
              <a:t>i</a:t>
            </a:r>
            <a:r>
              <a:rPr lang="en-US" altLang="zh-CN" sz="2400" dirty="0" smtClean="0">
                <a:solidFill>
                  <a:srgbClr val="0000FF"/>
                </a:solidFill>
                <a:latin typeface="Times New Roman" pitchFamily="18" charset="0"/>
                <a:cs typeface="Times New Roman" pitchFamily="18" charset="0"/>
              </a:rPr>
              <a:t>      sin2</a:t>
            </a:r>
            <a:r>
              <a:rPr lang="el-GR" altLang="zh-CN" sz="2400" dirty="0">
                <a:solidFill>
                  <a:srgbClr val="0000FF"/>
                </a:solidFill>
                <a:latin typeface="Times New Roman" pitchFamily="18" charset="0"/>
                <a:cs typeface="Times New Roman" pitchFamily="18" charset="0"/>
              </a:rPr>
              <a:t> π </a:t>
            </a:r>
            <a:r>
              <a:rPr lang="en-US" altLang="zh-CN" sz="2400" dirty="0" smtClean="0">
                <a:solidFill>
                  <a:srgbClr val="0000FF"/>
                </a:solidFill>
                <a:latin typeface="Times New Roman" pitchFamily="18" charset="0"/>
                <a:cs typeface="Times New Roman" pitchFamily="18" charset="0"/>
              </a:rPr>
              <a:t>/M*</a:t>
            </a:r>
            <a:r>
              <a:rPr lang="en-US" altLang="zh-CN" sz="2400" dirty="0" err="1" smtClean="0">
                <a:solidFill>
                  <a:srgbClr val="0000FF"/>
                </a:solidFill>
                <a:latin typeface="Times New Roman" pitchFamily="18" charset="0"/>
                <a:cs typeface="Times New Roman" pitchFamily="18" charset="0"/>
              </a:rPr>
              <a:t>i</a:t>
            </a:r>
            <a:endParaRPr lang="en-US" altLang="zh-CN" sz="2400" dirty="0" smtClean="0">
              <a:solidFill>
                <a:srgbClr val="0000FF"/>
              </a:solidFill>
              <a:latin typeface="Times New Roman" pitchFamily="18" charset="0"/>
              <a:cs typeface="Times New Roman" pitchFamily="18" charset="0"/>
            </a:endParaRPr>
          </a:p>
          <a:p>
            <a:pPr>
              <a:lnSpc>
                <a:spcPct val="90000"/>
              </a:lnSpc>
              <a:buNone/>
            </a:pPr>
            <a:r>
              <a:rPr lang="en-US" altLang="zh-CN" sz="2400" dirty="0" smtClean="0">
                <a:latin typeface="Times New Roman" pitchFamily="18" charset="0"/>
                <a:cs typeface="Times New Roman" pitchFamily="18" charset="0"/>
              </a:rPr>
              <a:t>		double w=-2.0*PIE*</a:t>
            </a:r>
            <a:r>
              <a:rPr lang="en-US" altLang="zh-CN" sz="2400" dirty="0" err="1" smtClean="0">
                <a:latin typeface="Times New Roman" pitchFamily="18" charset="0"/>
                <a:cs typeface="Times New Roman" pitchFamily="18" charset="0"/>
              </a:rPr>
              <a:t>i</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ByteNum</a:t>
            </a:r>
            <a:r>
              <a:rPr lang="en-US" altLang="zh-CN" sz="2400" dirty="0" smtClean="0">
                <a:latin typeface="Times New Roman" pitchFamily="18" charset="0"/>
                <a:cs typeface="Times New Roman" pitchFamily="18" charset="0"/>
              </a:rPr>
              <a:t>;</a:t>
            </a:r>
          </a:p>
          <a:p>
            <a:pPr>
              <a:lnSpc>
                <a:spcPct val="90000"/>
              </a:lnSpc>
              <a:buNone/>
            </a:pPr>
            <a:r>
              <a:rPr lang="en-US" altLang="zh-CN" sz="2400" dirty="0" smtClean="0">
                <a:latin typeface="Times New Roman" pitchFamily="18" charset="0"/>
                <a:cs typeface="Times New Roman" pitchFamily="18" charset="0"/>
              </a:rPr>
              <a:t>		*(</a:t>
            </a:r>
            <a:r>
              <a:rPr lang="en-US" altLang="zh-CN" sz="2400" dirty="0" err="1" smtClean="0">
                <a:latin typeface="Times New Roman" pitchFamily="18" charset="0"/>
                <a:cs typeface="Times New Roman" pitchFamily="18" charset="0"/>
              </a:rPr>
              <a:t>Wn+i</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wComplex</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cos</a:t>
            </a:r>
            <a:r>
              <a:rPr lang="en-US" altLang="zh-CN" sz="2400" dirty="0" smtClean="0">
                <a:latin typeface="Times New Roman" pitchFamily="18" charset="0"/>
                <a:cs typeface="Times New Roman" pitchFamily="18" charset="0"/>
              </a:rPr>
              <a:t>(w),sin(w));</a:t>
            </a:r>
          </a:p>
          <a:p>
            <a:pPr>
              <a:lnSpc>
                <a:spcPct val="90000"/>
              </a:lnSpc>
              <a:buNone/>
            </a:pPr>
            <a:r>
              <a:rPr lang="en-US" altLang="zh-CN" sz="2400" dirty="0" smtClean="0">
                <a:latin typeface="Times New Roman" pitchFamily="18" charset="0"/>
                <a:cs typeface="Times New Roman" pitchFamily="18" charset="0"/>
              </a:rPr>
              <a:t>	}</a:t>
            </a:r>
          </a:p>
          <a:p>
            <a:pPr>
              <a:lnSpc>
                <a:spcPct val="90000"/>
              </a:lnSpc>
              <a:buNone/>
            </a:pPr>
            <a:r>
              <a:rPr lang="en-US" altLang="zh-CN" sz="2400" dirty="0" smtClean="0">
                <a:latin typeface="Times New Roman" pitchFamily="18" charset="0"/>
                <a:cs typeface="Times New Roman" pitchFamily="18" charset="0"/>
              </a:rPr>
              <a:t>	flag=TRUE;</a:t>
            </a:r>
          </a:p>
          <a:p>
            <a:pPr>
              <a:lnSpc>
                <a:spcPct val="90000"/>
              </a:lnSpc>
              <a:buNone/>
            </a:pPr>
            <a:r>
              <a:rPr lang="en-US" altLang="zh-CN" sz="2400" dirty="0" smtClean="0">
                <a:latin typeface="Times New Roman" pitchFamily="18" charset="0"/>
                <a:cs typeface="Times New Roman" pitchFamily="18" charset="0"/>
              </a:rPr>
              <a:t>}</a:t>
            </a:r>
            <a:endParaRPr lang="zh-CN" altLang="en-US" sz="2400" dirty="0" smtClean="0">
              <a:latin typeface="Times New Roman" pitchFamily="18" charset="0"/>
              <a:cs typeface="Times New Roman" pitchFamily="18" charset="0"/>
            </a:endParaRPr>
          </a:p>
        </p:txBody>
      </p:sp>
      <p:graphicFrame>
        <p:nvGraphicFramePr>
          <p:cNvPr id="3" name="Object 3"/>
          <p:cNvGraphicFramePr>
            <a:graphicFrameLocks noChangeAspect="1"/>
          </p:cNvGraphicFramePr>
          <p:nvPr>
            <p:extLst>
              <p:ext uri="{D42A27DB-BD31-4B8C-83A1-F6EECF244321}">
                <p14:modId xmlns:p14="http://schemas.microsoft.com/office/powerpoint/2010/main" val="759174664"/>
              </p:ext>
            </p:extLst>
          </p:nvPr>
        </p:nvGraphicFramePr>
        <p:xfrm>
          <a:off x="3288449" y="548680"/>
          <a:ext cx="5832648" cy="1152128"/>
        </p:xfrm>
        <a:graphic>
          <a:graphicData uri="http://schemas.openxmlformats.org/presentationml/2006/ole">
            <mc:AlternateContent xmlns:mc="http://schemas.openxmlformats.org/markup-compatibility/2006">
              <mc:Choice xmlns:v="urn:schemas-microsoft-com:vml" Requires="v">
                <p:oleObj spid="_x0000_s266301" name="Equation" r:id="rId4" imgW="2616120" imgH="660240" progId="Equation.DSMT4">
                  <p:embed/>
                </p:oleObj>
              </mc:Choice>
              <mc:Fallback>
                <p:oleObj name="Equation" r:id="rId4" imgW="2616120" imgH="660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8449" y="548680"/>
                        <a:ext cx="5832648" cy="1152128"/>
                      </a:xfrm>
                      <a:prstGeom prst="rect">
                        <a:avLst/>
                      </a:prstGeom>
                      <a:solidFill>
                        <a:srgbClr val="FFFF00"/>
                      </a:solidFill>
                      <a:ln>
                        <a:noFill/>
                      </a:ln>
                      <a:effectLs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p:cNvSpPr>
            <a:spLocks noGrp="1" noChangeArrowheads="1"/>
          </p:cNvSpPr>
          <p:nvPr>
            <p:ph idx="1"/>
          </p:nvPr>
        </p:nvSpPr>
        <p:spPr>
          <a:xfrm>
            <a:off x="685800" y="0"/>
            <a:ext cx="7772400" cy="6858000"/>
          </a:xfrm>
        </p:spPr>
        <p:txBody>
          <a:bodyPr>
            <a:noAutofit/>
          </a:bodyPr>
          <a:lstStyle/>
          <a:p>
            <a:pPr>
              <a:lnSpc>
                <a:spcPct val="80000"/>
              </a:lnSpc>
              <a:buNone/>
            </a:pPr>
            <a:r>
              <a:rPr lang="en-US" altLang="zh-CN" sz="1400" dirty="0" smtClean="0">
                <a:latin typeface="Times New Roman" pitchFamily="18" charset="0"/>
                <a:cs typeface="Times New Roman" pitchFamily="18" charset="0"/>
              </a:rPr>
              <a:t>void </a:t>
            </a:r>
            <a:r>
              <a:rPr lang="en-US" altLang="zh-CN" sz="1400" dirty="0" err="1" smtClean="0">
                <a:latin typeface="Times New Roman" pitchFamily="18" charset="0"/>
                <a:cs typeface="Times New Roman" pitchFamily="18" charset="0"/>
              </a:rPr>
              <a:t>Fourior</a:t>
            </a:r>
            <a:r>
              <a:rPr lang="en-US" altLang="zh-CN" sz="1400" dirty="0" smtClean="0">
                <a:latin typeface="Times New Roman" pitchFamily="18" charset="0"/>
                <a:cs typeface="Times New Roman" pitchFamily="18" charset="0"/>
              </a:rPr>
              <a:t>::</a:t>
            </a:r>
            <a:r>
              <a:rPr lang="en-US" altLang="zh-CN" sz="1400" b="1" dirty="0" smtClean="0">
                <a:solidFill>
                  <a:srgbClr val="0000FF"/>
                </a:solidFill>
                <a:latin typeface="Times New Roman" pitchFamily="18" charset="0"/>
                <a:cs typeface="Times New Roman" pitchFamily="18" charset="0"/>
              </a:rPr>
              <a:t>DFT</a:t>
            </a:r>
            <a:r>
              <a:rPr lang="en-US" altLang="zh-CN" sz="1400" dirty="0" smtClean="0">
                <a:latin typeface="Times New Roman" pitchFamily="18" charset="0"/>
                <a:cs typeface="Times New Roman" pitchFamily="18" charset="0"/>
              </a:rPr>
              <a:t>(</a:t>
            </a:r>
            <a:r>
              <a:rPr lang="en-US" altLang="zh-CN" sz="1400" dirty="0" err="1" smtClean="0">
                <a:latin typeface="Times New Roman" pitchFamily="18" charset="0"/>
                <a:cs typeface="Times New Roman" pitchFamily="18" charset="0"/>
              </a:rPr>
              <a:t>wComplex</a:t>
            </a:r>
            <a:r>
              <a:rPr lang="en-US" altLang="zh-CN" sz="1400" dirty="0" smtClean="0">
                <a:latin typeface="Times New Roman" pitchFamily="18" charset="0"/>
                <a:cs typeface="Times New Roman" pitchFamily="18" charset="0"/>
              </a:rPr>
              <a:t> *Input)    //</a:t>
            </a:r>
            <a:r>
              <a:rPr lang="zh-CN" altLang="en-US" sz="1400" dirty="0" smtClean="0">
                <a:latin typeface="Times New Roman" pitchFamily="18" charset="0"/>
                <a:cs typeface="Times New Roman" pitchFamily="18" charset="0"/>
              </a:rPr>
              <a:t>先行，再列</a:t>
            </a:r>
          </a:p>
          <a:p>
            <a:pPr>
              <a:lnSpc>
                <a:spcPct val="80000"/>
              </a:lnSpc>
              <a:buNone/>
            </a:pPr>
            <a:r>
              <a:rPr lang="en-US" altLang="zh-CN" sz="1400" dirty="0" smtClean="0">
                <a:latin typeface="Times New Roman" pitchFamily="18" charset="0"/>
                <a:cs typeface="Times New Roman" pitchFamily="18" charset="0"/>
              </a:rPr>
              <a:t>{	</a:t>
            </a:r>
            <a:r>
              <a:rPr lang="en-US" altLang="zh-CN" sz="1400" dirty="0" err="1" smtClean="0">
                <a:latin typeface="Times New Roman" pitchFamily="18" charset="0"/>
                <a:cs typeface="Times New Roman" pitchFamily="18" charset="0"/>
              </a:rPr>
              <a:t>int</a:t>
            </a:r>
            <a:r>
              <a:rPr lang="en-US" altLang="zh-CN" sz="1400" dirty="0" smtClean="0">
                <a:latin typeface="Times New Roman" pitchFamily="18" charset="0"/>
                <a:cs typeface="Times New Roman" pitchFamily="18" charset="0"/>
              </a:rPr>
              <a:t> </a:t>
            </a:r>
            <a:r>
              <a:rPr lang="en-US" altLang="zh-CN" sz="1400" dirty="0" err="1" smtClean="0">
                <a:latin typeface="Times New Roman" pitchFamily="18" charset="0"/>
                <a:cs typeface="Times New Roman" pitchFamily="18" charset="0"/>
              </a:rPr>
              <a:t>i,j</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	BYTE *</a:t>
            </a:r>
            <a:r>
              <a:rPr lang="en-US" altLang="zh-CN" sz="1400" dirty="0" err="1" smtClean="0">
                <a:latin typeface="Times New Roman" pitchFamily="18" charset="0"/>
                <a:cs typeface="Times New Roman" pitchFamily="18" charset="0"/>
              </a:rPr>
              <a:t>btemp</a:t>
            </a:r>
            <a:r>
              <a:rPr lang="en-US" altLang="zh-CN" sz="1400" dirty="0" smtClean="0">
                <a:latin typeface="Times New Roman" pitchFamily="18" charset="0"/>
                <a:cs typeface="Times New Roman" pitchFamily="18" charset="0"/>
              </a:rPr>
              <a:t>=new BYTE[</a:t>
            </a:r>
            <a:r>
              <a:rPr lang="en-US" altLang="zh-CN" sz="1400" dirty="0" err="1" smtClean="0">
                <a:latin typeface="Times New Roman" pitchFamily="18" charset="0"/>
                <a:cs typeface="Times New Roman" pitchFamily="18" charset="0"/>
              </a:rPr>
              <a:t>ByteNum</a:t>
            </a:r>
            <a:r>
              <a:rPr lang="en-US" altLang="zh-CN" sz="1400" dirty="0" smtClean="0">
                <a:latin typeface="Times New Roman" pitchFamily="18" charset="0"/>
                <a:cs typeface="Times New Roman" pitchFamily="18" charset="0"/>
              </a:rPr>
              <a:t>*</a:t>
            </a:r>
            <a:r>
              <a:rPr lang="en-US" altLang="zh-CN" sz="1400" dirty="0" err="1" smtClean="0">
                <a:latin typeface="Times New Roman" pitchFamily="18" charset="0"/>
                <a:cs typeface="Times New Roman" pitchFamily="18" charset="0"/>
              </a:rPr>
              <a:t>sizeof</a:t>
            </a:r>
            <a:r>
              <a:rPr lang="en-US" altLang="zh-CN" sz="1400" dirty="0" smtClean="0">
                <a:latin typeface="Times New Roman" pitchFamily="18" charset="0"/>
                <a:cs typeface="Times New Roman" pitchFamily="18" charset="0"/>
              </a:rPr>
              <a:t>(</a:t>
            </a:r>
            <a:r>
              <a:rPr lang="en-US" altLang="zh-CN" sz="1400" dirty="0" err="1" smtClean="0">
                <a:latin typeface="Times New Roman" pitchFamily="18" charset="0"/>
                <a:cs typeface="Times New Roman" pitchFamily="18" charset="0"/>
              </a:rPr>
              <a:t>wComplex</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	</a:t>
            </a:r>
            <a:r>
              <a:rPr lang="en-US" altLang="zh-CN" sz="1400" dirty="0" err="1" smtClean="0">
                <a:latin typeface="Times New Roman" pitchFamily="18" charset="0"/>
                <a:cs typeface="Times New Roman" pitchFamily="18" charset="0"/>
              </a:rPr>
              <a:t>wComplex</a:t>
            </a:r>
            <a:r>
              <a:rPr lang="en-US" altLang="zh-CN" sz="1400" dirty="0" smtClean="0">
                <a:latin typeface="Times New Roman" pitchFamily="18" charset="0"/>
                <a:cs typeface="Times New Roman" pitchFamily="18" charset="0"/>
              </a:rPr>
              <a:t> *temp=(</a:t>
            </a:r>
            <a:r>
              <a:rPr lang="en-US" altLang="zh-CN" sz="1400" dirty="0" err="1" smtClean="0">
                <a:latin typeface="Times New Roman" pitchFamily="18" charset="0"/>
                <a:cs typeface="Times New Roman" pitchFamily="18" charset="0"/>
              </a:rPr>
              <a:t>wComplex</a:t>
            </a:r>
            <a:r>
              <a:rPr lang="en-US" altLang="zh-CN" sz="1400" dirty="0" smtClean="0">
                <a:latin typeface="Times New Roman" pitchFamily="18" charset="0"/>
                <a:cs typeface="Times New Roman" pitchFamily="18" charset="0"/>
              </a:rPr>
              <a:t> *)</a:t>
            </a:r>
            <a:r>
              <a:rPr lang="en-US" altLang="zh-CN" sz="1400" dirty="0" err="1" smtClean="0">
                <a:latin typeface="Times New Roman" pitchFamily="18" charset="0"/>
                <a:cs typeface="Times New Roman" pitchFamily="18" charset="0"/>
              </a:rPr>
              <a:t>btemp</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	if(!temp)</a:t>
            </a:r>
          </a:p>
          <a:p>
            <a:pPr>
              <a:lnSpc>
                <a:spcPct val="80000"/>
              </a:lnSpc>
              <a:buNone/>
            </a:pPr>
            <a:r>
              <a:rPr lang="en-US" altLang="zh-CN" sz="1400" dirty="0" smtClean="0">
                <a:latin typeface="Times New Roman" pitchFamily="18" charset="0"/>
                <a:cs typeface="Times New Roman" pitchFamily="18" charset="0"/>
              </a:rPr>
              <a:t>	{</a:t>
            </a:r>
          </a:p>
          <a:p>
            <a:pPr>
              <a:lnSpc>
                <a:spcPct val="80000"/>
              </a:lnSpc>
              <a:buNone/>
            </a:pPr>
            <a:r>
              <a:rPr lang="en-US" altLang="zh-CN" sz="1400" dirty="0" smtClean="0">
                <a:latin typeface="Times New Roman" pitchFamily="18" charset="0"/>
                <a:cs typeface="Times New Roman" pitchFamily="18" charset="0"/>
              </a:rPr>
              <a:t>		</a:t>
            </a:r>
            <a:r>
              <a:rPr lang="en-US" altLang="zh-CN" sz="1400" dirty="0" err="1" smtClean="0">
                <a:latin typeface="Times New Roman" pitchFamily="18" charset="0"/>
                <a:cs typeface="Times New Roman" pitchFamily="18" charset="0"/>
              </a:rPr>
              <a:t>AfxMessageBox</a:t>
            </a:r>
            <a:r>
              <a:rPr lang="en-US" altLang="zh-CN" sz="1400" dirty="0" smtClean="0">
                <a:latin typeface="Times New Roman" pitchFamily="18" charset="0"/>
                <a:cs typeface="Times New Roman" pitchFamily="18" charset="0"/>
              </a:rPr>
              <a:t>("</a:t>
            </a:r>
            <a:r>
              <a:rPr lang="en-US" altLang="zh-CN" sz="1400" dirty="0" err="1" smtClean="0">
                <a:latin typeface="Times New Roman" pitchFamily="18" charset="0"/>
                <a:cs typeface="Times New Roman" pitchFamily="18" charset="0"/>
              </a:rPr>
              <a:t>wrf</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		return;</a:t>
            </a:r>
          </a:p>
          <a:p>
            <a:pPr>
              <a:lnSpc>
                <a:spcPct val="80000"/>
              </a:lnSpc>
              <a:buNone/>
            </a:pPr>
            <a:r>
              <a:rPr lang="en-US" altLang="zh-CN" sz="1400" dirty="0" smtClean="0">
                <a:latin typeface="Times New Roman" pitchFamily="18" charset="0"/>
                <a:cs typeface="Times New Roman" pitchFamily="18" charset="0"/>
              </a:rPr>
              <a:t>	}</a:t>
            </a:r>
          </a:p>
          <a:p>
            <a:pPr>
              <a:lnSpc>
                <a:spcPct val="80000"/>
              </a:lnSpc>
              <a:buNone/>
            </a:pPr>
            <a:r>
              <a:rPr lang="en-US" altLang="zh-CN" sz="1400" dirty="0" smtClean="0">
                <a:latin typeface="Times New Roman" pitchFamily="18" charset="0"/>
                <a:cs typeface="Times New Roman" pitchFamily="18" charset="0"/>
              </a:rPr>
              <a:t>	</a:t>
            </a:r>
            <a:r>
              <a:rPr lang="en-US" altLang="zh-CN" sz="1400" dirty="0" err="1" smtClean="0">
                <a:latin typeface="Times New Roman" pitchFamily="18" charset="0"/>
                <a:cs typeface="Times New Roman" pitchFamily="18" charset="0"/>
              </a:rPr>
              <a:t>wComplex</a:t>
            </a:r>
            <a:r>
              <a:rPr lang="en-US" altLang="zh-CN" sz="1400" dirty="0" smtClean="0">
                <a:latin typeface="Times New Roman" pitchFamily="18" charset="0"/>
                <a:cs typeface="Times New Roman" pitchFamily="18" charset="0"/>
              </a:rPr>
              <a:t> var0((double)0,(double)0);</a:t>
            </a:r>
          </a:p>
          <a:p>
            <a:pPr>
              <a:lnSpc>
                <a:spcPct val="80000"/>
              </a:lnSpc>
              <a:buNone/>
            </a:pPr>
            <a:r>
              <a:rPr lang="en-US" altLang="zh-CN" sz="1400" dirty="0" smtClean="0">
                <a:latin typeface="Times New Roman" pitchFamily="18" charset="0"/>
                <a:cs typeface="Times New Roman" pitchFamily="18" charset="0"/>
              </a:rPr>
              <a:t>	//</a:t>
            </a:r>
            <a:r>
              <a:rPr lang="zh-CN" altLang="en-US" sz="1400" dirty="0" smtClean="0">
                <a:latin typeface="Times New Roman" pitchFamily="18" charset="0"/>
                <a:cs typeface="Times New Roman" pitchFamily="18" charset="0"/>
              </a:rPr>
              <a:t>求各</a:t>
            </a:r>
            <a:r>
              <a:rPr lang="en-US" altLang="zh-CN" sz="1400" dirty="0" smtClean="0">
                <a:latin typeface="Times New Roman" pitchFamily="18" charset="0"/>
                <a:cs typeface="Times New Roman" pitchFamily="18" charset="0"/>
              </a:rPr>
              <a:t>F(u)</a:t>
            </a:r>
          </a:p>
          <a:p>
            <a:pPr>
              <a:lnSpc>
                <a:spcPct val="80000"/>
              </a:lnSpc>
              <a:buNone/>
            </a:pPr>
            <a:r>
              <a:rPr lang="en-US" altLang="zh-CN" sz="1400" dirty="0" smtClean="0">
                <a:latin typeface="Times New Roman" pitchFamily="18" charset="0"/>
                <a:cs typeface="Times New Roman" pitchFamily="18" charset="0"/>
              </a:rPr>
              <a:t>	for(</a:t>
            </a:r>
            <a:r>
              <a:rPr lang="en-US" altLang="zh-CN" sz="1400" dirty="0" err="1" smtClean="0">
                <a:latin typeface="Times New Roman" pitchFamily="18" charset="0"/>
                <a:cs typeface="Times New Roman" pitchFamily="18" charset="0"/>
              </a:rPr>
              <a:t>i</a:t>
            </a:r>
            <a:r>
              <a:rPr lang="en-US" altLang="zh-CN" sz="1400" dirty="0" smtClean="0">
                <a:latin typeface="Times New Roman" pitchFamily="18" charset="0"/>
                <a:cs typeface="Times New Roman" pitchFamily="18" charset="0"/>
              </a:rPr>
              <a:t>=0;i&lt;</a:t>
            </a:r>
            <a:r>
              <a:rPr lang="en-US" altLang="zh-CN" sz="1400" dirty="0" err="1" smtClean="0">
                <a:latin typeface="Times New Roman" pitchFamily="18" charset="0"/>
                <a:cs typeface="Times New Roman" pitchFamily="18" charset="0"/>
              </a:rPr>
              <a:t>ByteNum;i</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	{</a:t>
            </a:r>
          </a:p>
          <a:p>
            <a:pPr>
              <a:lnSpc>
                <a:spcPct val="80000"/>
              </a:lnSpc>
              <a:buNone/>
            </a:pPr>
            <a:r>
              <a:rPr lang="en-US" altLang="zh-CN" sz="1400" dirty="0" smtClean="0">
                <a:latin typeface="Times New Roman" pitchFamily="18" charset="0"/>
                <a:cs typeface="Times New Roman" pitchFamily="18" charset="0"/>
              </a:rPr>
              <a:t>		*(</a:t>
            </a:r>
            <a:r>
              <a:rPr lang="en-US" altLang="zh-CN" sz="1400" dirty="0" err="1" smtClean="0">
                <a:latin typeface="Times New Roman" pitchFamily="18" charset="0"/>
                <a:cs typeface="Times New Roman" pitchFamily="18" charset="0"/>
              </a:rPr>
              <a:t>temp+i</a:t>
            </a:r>
            <a:r>
              <a:rPr lang="en-US" altLang="zh-CN" sz="1400" dirty="0" smtClean="0">
                <a:latin typeface="Times New Roman" pitchFamily="18" charset="0"/>
                <a:cs typeface="Times New Roman" pitchFamily="18" charset="0"/>
              </a:rPr>
              <a:t>)=var0;</a:t>
            </a:r>
          </a:p>
          <a:p>
            <a:pPr>
              <a:lnSpc>
                <a:spcPct val="80000"/>
              </a:lnSpc>
              <a:buNone/>
            </a:pPr>
            <a:r>
              <a:rPr lang="en-US" altLang="zh-CN" sz="1400" dirty="0" smtClean="0">
                <a:latin typeface="Times New Roman" pitchFamily="18" charset="0"/>
                <a:cs typeface="Times New Roman" pitchFamily="18" charset="0"/>
              </a:rPr>
              <a:t>		//</a:t>
            </a:r>
            <a:r>
              <a:rPr lang="zh-CN" altLang="en-US" sz="1400" dirty="0" smtClean="0">
                <a:latin typeface="Times New Roman" pitchFamily="18" charset="0"/>
                <a:cs typeface="Times New Roman" pitchFamily="18" charset="0"/>
              </a:rPr>
              <a:t>累加各</a:t>
            </a:r>
            <a:r>
              <a:rPr lang="en-US" altLang="zh-CN" sz="1400" dirty="0" smtClean="0">
                <a:latin typeface="Times New Roman" pitchFamily="18" charset="0"/>
                <a:cs typeface="Times New Roman" pitchFamily="18" charset="0"/>
              </a:rPr>
              <a:t>f(x)*(</a:t>
            </a:r>
            <a:r>
              <a:rPr lang="en-US" altLang="zh-CN" sz="1400" dirty="0" err="1" smtClean="0">
                <a:latin typeface="Times New Roman" pitchFamily="18" charset="0"/>
                <a:cs typeface="Times New Roman" pitchFamily="18" charset="0"/>
              </a:rPr>
              <a:t>cos+sin</a:t>
            </a:r>
            <a:r>
              <a:rPr lang="en-US" altLang="zh-CN" sz="1400" dirty="0" smtClean="0">
                <a:latin typeface="Times New Roman" pitchFamily="18" charset="0"/>
                <a:cs typeface="Times New Roman" pitchFamily="18" charset="0"/>
              </a:rPr>
              <a:t>), </a:t>
            </a:r>
            <a:r>
              <a:rPr lang="zh-CN" altLang="en-US" sz="1400" dirty="0" smtClean="0">
                <a:latin typeface="Times New Roman" pitchFamily="18" charset="0"/>
                <a:cs typeface="Times New Roman" pitchFamily="18" charset="0"/>
              </a:rPr>
              <a:t>复数含</a:t>
            </a:r>
            <a:r>
              <a:rPr lang="en-US" altLang="zh-CN" sz="1400" dirty="0" smtClean="0">
                <a:latin typeface="Times New Roman" pitchFamily="18" charset="0"/>
                <a:cs typeface="Times New Roman" pitchFamily="18" charset="0"/>
              </a:rPr>
              <a:t>sin,</a:t>
            </a:r>
            <a:r>
              <a:rPr lang="zh-CN" altLang="en-US" sz="1400" dirty="0" smtClean="0">
                <a:latin typeface="Times New Roman" pitchFamily="18" charset="0"/>
                <a:cs typeface="Times New Roman" pitchFamily="18" charset="0"/>
              </a:rPr>
              <a:t>和</a:t>
            </a:r>
            <a:r>
              <a:rPr lang="en-US" altLang="zh-CN" sz="1400" dirty="0" smtClean="0">
                <a:latin typeface="Times New Roman" pitchFamily="18" charset="0"/>
                <a:cs typeface="Times New Roman" pitchFamily="18" charset="0"/>
              </a:rPr>
              <a:t>sum</a:t>
            </a:r>
            <a:r>
              <a:rPr lang="zh-CN" altLang="en-US" sz="1400" dirty="0" smtClean="0">
                <a:latin typeface="Times New Roman" pitchFamily="18" charset="0"/>
                <a:cs typeface="Times New Roman" pitchFamily="18" charset="0"/>
              </a:rPr>
              <a:t>放在</a:t>
            </a:r>
            <a:r>
              <a:rPr lang="en-US" altLang="zh-CN" sz="1400" dirty="0" smtClean="0">
                <a:latin typeface="Times New Roman" pitchFamily="18" charset="0"/>
                <a:cs typeface="Times New Roman" pitchFamily="18" charset="0"/>
              </a:rPr>
              <a:t>temp</a:t>
            </a:r>
            <a:r>
              <a:rPr lang="zh-CN" altLang="en-US" sz="1400" dirty="0" smtClean="0">
                <a:latin typeface="Times New Roman" pitchFamily="18" charset="0"/>
                <a:cs typeface="Times New Roman" pitchFamily="18" charset="0"/>
              </a:rPr>
              <a:t>中</a:t>
            </a:r>
            <a:endParaRPr lang="en-US" altLang="zh-CN" sz="1400" dirty="0" smtClean="0">
              <a:latin typeface="Times New Roman" pitchFamily="18" charset="0"/>
              <a:cs typeface="Times New Roman" pitchFamily="18" charset="0"/>
            </a:endParaRPr>
          </a:p>
          <a:p>
            <a:pPr>
              <a:lnSpc>
                <a:spcPct val="80000"/>
              </a:lnSpc>
              <a:buNone/>
            </a:pPr>
            <a:r>
              <a:rPr lang="en-US" altLang="zh-CN" sz="1400" dirty="0" smtClean="0">
                <a:latin typeface="Times New Roman" pitchFamily="18" charset="0"/>
                <a:cs typeface="Times New Roman" pitchFamily="18" charset="0"/>
              </a:rPr>
              <a:t>		for(j=0; </a:t>
            </a:r>
            <a:r>
              <a:rPr lang="en-US" altLang="zh-CN" sz="1400" dirty="0" smtClean="0">
                <a:latin typeface="Times New Roman" pitchFamily="18" charset="0"/>
                <a:cs typeface="Times New Roman" pitchFamily="18" charset="0"/>
              </a:rPr>
              <a:t>  j&lt;</a:t>
            </a:r>
            <a:r>
              <a:rPr lang="en-US" altLang="zh-CN" sz="1400" dirty="0" err="1" smtClean="0">
                <a:latin typeface="Times New Roman" pitchFamily="18" charset="0"/>
                <a:cs typeface="Times New Roman" pitchFamily="18" charset="0"/>
              </a:rPr>
              <a:t>ByteNum</a:t>
            </a:r>
            <a:r>
              <a:rPr lang="en-US" altLang="zh-CN" sz="1400" dirty="0" smtClean="0">
                <a:latin typeface="Times New Roman" pitchFamily="18" charset="0"/>
                <a:cs typeface="Times New Roman" pitchFamily="18" charset="0"/>
              </a:rPr>
              <a:t>; </a:t>
            </a:r>
            <a:r>
              <a:rPr lang="en-US" altLang="zh-CN" sz="1400" dirty="0" smtClean="0">
                <a:latin typeface="Times New Roman" pitchFamily="18" charset="0"/>
                <a:cs typeface="Times New Roman" pitchFamily="18" charset="0"/>
              </a:rPr>
              <a:t>  j</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		{</a:t>
            </a:r>
          </a:p>
          <a:p>
            <a:pPr>
              <a:lnSpc>
                <a:spcPct val="80000"/>
              </a:lnSpc>
              <a:buNone/>
            </a:pPr>
            <a:r>
              <a:rPr lang="en-US" altLang="zh-CN" sz="1400" dirty="0" smtClean="0">
                <a:latin typeface="Times New Roman" pitchFamily="18" charset="0"/>
                <a:cs typeface="Times New Roman" pitchFamily="18" charset="0"/>
              </a:rPr>
              <a:t>			</a:t>
            </a:r>
            <a:r>
              <a:rPr lang="en-US" altLang="zh-CN" sz="1400" b="1" dirty="0" smtClean="0">
                <a:solidFill>
                  <a:srgbClr val="0000FF"/>
                </a:solidFill>
                <a:latin typeface="Times New Roman" pitchFamily="18" charset="0"/>
                <a:cs typeface="Times New Roman" pitchFamily="18" charset="0"/>
              </a:rPr>
              <a:t>//temp1</a:t>
            </a:r>
            <a:r>
              <a:rPr lang="zh-CN" altLang="en-US" sz="1400" b="1" dirty="0" smtClean="0">
                <a:solidFill>
                  <a:srgbClr val="0000FF"/>
                </a:solidFill>
                <a:latin typeface="Times New Roman" pitchFamily="18" charset="0"/>
                <a:cs typeface="Times New Roman" pitchFamily="18" charset="0"/>
              </a:rPr>
              <a:t>为</a:t>
            </a:r>
            <a:r>
              <a:rPr lang="en-US" altLang="zh-CN" sz="1400" b="1" dirty="0" smtClean="0">
                <a:solidFill>
                  <a:srgbClr val="0000FF"/>
                </a:solidFill>
                <a:latin typeface="Times New Roman" pitchFamily="18" charset="0"/>
                <a:cs typeface="Times New Roman" pitchFamily="18" charset="0"/>
              </a:rPr>
              <a:t>f(x)</a:t>
            </a:r>
          </a:p>
          <a:p>
            <a:pPr>
              <a:lnSpc>
                <a:spcPct val="80000"/>
              </a:lnSpc>
              <a:buNone/>
            </a:pPr>
            <a:r>
              <a:rPr lang="en-US" altLang="zh-CN" sz="1400" dirty="0" smtClean="0">
                <a:latin typeface="Times New Roman" pitchFamily="18" charset="0"/>
                <a:cs typeface="Times New Roman" pitchFamily="18" charset="0"/>
              </a:rPr>
              <a:t>			</a:t>
            </a:r>
            <a:r>
              <a:rPr lang="en-US" altLang="zh-CN" sz="1400" dirty="0" err="1" smtClean="0">
                <a:latin typeface="Times New Roman" pitchFamily="18" charset="0"/>
                <a:cs typeface="Times New Roman" pitchFamily="18" charset="0"/>
              </a:rPr>
              <a:t>wComplex</a:t>
            </a:r>
            <a:r>
              <a:rPr lang="en-US" altLang="zh-CN" sz="1400" dirty="0" smtClean="0">
                <a:latin typeface="Times New Roman" pitchFamily="18" charset="0"/>
                <a:cs typeface="Times New Roman" pitchFamily="18" charset="0"/>
              </a:rPr>
              <a:t> </a:t>
            </a:r>
            <a:r>
              <a:rPr lang="en-US" altLang="zh-CN" sz="1400" dirty="0" smtClean="0">
                <a:latin typeface="Times New Roman" pitchFamily="18" charset="0"/>
                <a:cs typeface="Times New Roman" pitchFamily="18" charset="0"/>
              </a:rPr>
              <a:t>temp1  =   *(</a:t>
            </a:r>
            <a:r>
              <a:rPr lang="en-US" altLang="zh-CN" sz="1400" dirty="0" err="1" smtClean="0">
                <a:latin typeface="Times New Roman" pitchFamily="18" charset="0"/>
                <a:cs typeface="Times New Roman" pitchFamily="18" charset="0"/>
              </a:rPr>
              <a:t>Input+j</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			//B</a:t>
            </a:r>
            <a:r>
              <a:rPr lang="zh-CN" altLang="en-US" sz="1400" dirty="0" smtClean="0">
                <a:latin typeface="Times New Roman" pitchFamily="18" charset="0"/>
                <a:cs typeface="Times New Roman" pitchFamily="18" charset="0"/>
              </a:rPr>
              <a:t>角要除以</a:t>
            </a:r>
            <a:r>
              <a:rPr lang="en-US" altLang="zh-CN" sz="1400" dirty="0" smtClean="0">
                <a:latin typeface="Times New Roman" pitchFamily="18" charset="0"/>
                <a:cs typeface="Times New Roman" pitchFamily="18" charset="0"/>
              </a:rPr>
              <a:t>M</a:t>
            </a:r>
            <a:r>
              <a:rPr lang="zh-CN" altLang="en-US" sz="1400" dirty="0" smtClean="0">
                <a:latin typeface="Times New Roman" pitchFamily="18" charset="0"/>
                <a:cs typeface="Times New Roman" pitchFamily="18" charset="0"/>
              </a:rPr>
              <a:t>，</a:t>
            </a:r>
            <a:r>
              <a:rPr lang="zh-CN" altLang="en-US" sz="1400" b="1" dirty="0" smtClean="0">
                <a:solidFill>
                  <a:srgbClr val="0000FF"/>
                </a:solidFill>
                <a:latin typeface="Times New Roman" pitchFamily="18" charset="0"/>
                <a:cs typeface="Times New Roman" pitchFamily="18" charset="0"/>
              </a:rPr>
              <a:t>查表计算</a:t>
            </a:r>
          </a:p>
          <a:p>
            <a:pPr>
              <a:lnSpc>
                <a:spcPct val="80000"/>
              </a:lnSpc>
              <a:buNone/>
            </a:pPr>
            <a:r>
              <a:rPr lang="zh-CN" altLang="en-US" sz="1400" dirty="0" smtClean="0">
                <a:latin typeface="Times New Roman" pitchFamily="18" charset="0"/>
                <a:cs typeface="Times New Roman" pitchFamily="18" charset="0"/>
              </a:rPr>
              <a:t>			</a:t>
            </a:r>
            <a:r>
              <a:rPr lang="en-US" altLang="zh-CN" sz="1400" dirty="0" smtClean="0">
                <a:latin typeface="Times New Roman" pitchFamily="18" charset="0"/>
                <a:cs typeface="Times New Roman" pitchFamily="18" charset="0"/>
              </a:rPr>
              <a:t>temp1*  =   *(</a:t>
            </a:r>
            <a:r>
              <a:rPr lang="en-US" altLang="zh-CN" sz="1400" dirty="0" err="1" smtClean="0">
                <a:latin typeface="Times New Roman" pitchFamily="18" charset="0"/>
                <a:cs typeface="Times New Roman" pitchFamily="18" charset="0"/>
              </a:rPr>
              <a:t>Wn</a:t>
            </a:r>
            <a:r>
              <a:rPr lang="en-US" altLang="zh-CN" sz="1400" dirty="0" smtClean="0">
                <a:latin typeface="Times New Roman" pitchFamily="18" charset="0"/>
                <a:cs typeface="Times New Roman" pitchFamily="18" charset="0"/>
              </a:rPr>
              <a:t>+(j*</a:t>
            </a:r>
            <a:r>
              <a:rPr lang="en-US" altLang="zh-CN" sz="1400" dirty="0" err="1" smtClean="0">
                <a:latin typeface="Times New Roman" pitchFamily="18" charset="0"/>
                <a:cs typeface="Times New Roman" pitchFamily="18" charset="0"/>
              </a:rPr>
              <a:t>i</a:t>
            </a:r>
            <a:r>
              <a:rPr lang="en-US" altLang="zh-CN" sz="1400" dirty="0" smtClean="0">
                <a:latin typeface="Times New Roman" pitchFamily="18" charset="0"/>
                <a:cs typeface="Times New Roman" pitchFamily="18" charset="0"/>
              </a:rPr>
              <a:t>)  %  </a:t>
            </a:r>
            <a:r>
              <a:rPr lang="en-US" altLang="zh-CN" sz="1400" dirty="0" err="1" smtClean="0">
                <a:latin typeface="Times New Roman" pitchFamily="18" charset="0"/>
                <a:cs typeface="Times New Roman" pitchFamily="18" charset="0"/>
              </a:rPr>
              <a:t>ByteNum</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			//</a:t>
            </a:r>
            <a:r>
              <a:rPr lang="zh-CN" altLang="en-US" sz="1400" dirty="0" smtClean="0">
                <a:latin typeface="Times New Roman" pitchFamily="18" charset="0"/>
                <a:cs typeface="Times New Roman" pitchFamily="18" charset="0"/>
              </a:rPr>
              <a:t>结果放入*</a:t>
            </a:r>
            <a:r>
              <a:rPr lang="en-US" altLang="zh-CN" sz="1400" dirty="0" smtClean="0">
                <a:latin typeface="Times New Roman" pitchFamily="18" charset="0"/>
                <a:cs typeface="Times New Roman" pitchFamily="18" charset="0"/>
              </a:rPr>
              <a:t>temp</a:t>
            </a:r>
            <a:r>
              <a:rPr lang="zh-CN" altLang="en-US" sz="1400" dirty="0" smtClean="0">
                <a:latin typeface="Times New Roman" pitchFamily="18" charset="0"/>
                <a:cs typeface="Times New Roman" pitchFamily="18" charset="0"/>
              </a:rPr>
              <a:t>中</a:t>
            </a:r>
            <a:r>
              <a:rPr lang="en-US" altLang="zh-CN" sz="1400" dirty="0" smtClean="0">
                <a:latin typeface="Times New Roman" pitchFamily="18" charset="0"/>
                <a:cs typeface="Times New Roman" pitchFamily="18" charset="0"/>
              </a:rPr>
              <a:t>,</a:t>
            </a:r>
            <a:r>
              <a:rPr lang="zh-CN" altLang="en-US" sz="1400" dirty="0" smtClean="0">
                <a:latin typeface="Times New Roman" pitchFamily="18" charset="0"/>
                <a:cs typeface="Times New Roman" pitchFamily="18" charset="0"/>
              </a:rPr>
              <a:t>是</a:t>
            </a:r>
            <a:r>
              <a:rPr lang="zh-CN" altLang="en-US" sz="1400" b="1" dirty="0" smtClean="0">
                <a:solidFill>
                  <a:srgbClr val="0000FF"/>
                </a:solidFill>
                <a:latin typeface="Times New Roman" pitchFamily="18" charset="0"/>
                <a:cs typeface="Times New Roman" pitchFamily="18" charset="0"/>
              </a:rPr>
              <a:t>求和</a:t>
            </a:r>
            <a:r>
              <a:rPr lang="en-US" altLang="zh-CN" sz="1400" dirty="0" smtClean="0">
                <a:latin typeface="Times New Roman" pitchFamily="18" charset="0"/>
                <a:cs typeface="Times New Roman" pitchFamily="18" charset="0"/>
              </a:rPr>
              <a:t>sum</a:t>
            </a:r>
          </a:p>
          <a:p>
            <a:pPr>
              <a:lnSpc>
                <a:spcPct val="80000"/>
              </a:lnSpc>
              <a:buNone/>
            </a:pPr>
            <a:r>
              <a:rPr lang="en-US" altLang="zh-CN" sz="1400" dirty="0" smtClean="0">
                <a:latin typeface="Times New Roman" pitchFamily="18" charset="0"/>
                <a:cs typeface="Times New Roman" pitchFamily="18" charset="0"/>
              </a:rPr>
              <a:t>			*(</a:t>
            </a:r>
            <a:r>
              <a:rPr lang="en-US" altLang="zh-CN" sz="1400" dirty="0" err="1" smtClean="0">
                <a:latin typeface="Times New Roman" pitchFamily="18" charset="0"/>
                <a:cs typeface="Times New Roman" pitchFamily="18" charset="0"/>
              </a:rPr>
              <a:t>temp+i</a:t>
            </a:r>
            <a:r>
              <a:rPr lang="en-US" altLang="zh-CN" sz="1400" dirty="0" smtClean="0">
                <a:latin typeface="Times New Roman" pitchFamily="18" charset="0"/>
                <a:cs typeface="Times New Roman" pitchFamily="18" charset="0"/>
              </a:rPr>
              <a:t>)+  =  temp1</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		}</a:t>
            </a:r>
          </a:p>
          <a:p>
            <a:pPr>
              <a:lnSpc>
                <a:spcPct val="80000"/>
              </a:lnSpc>
              <a:buNone/>
            </a:pPr>
            <a:r>
              <a:rPr lang="en-US" altLang="zh-CN" sz="1400" dirty="0" smtClean="0">
                <a:latin typeface="Times New Roman" pitchFamily="18" charset="0"/>
                <a:cs typeface="Times New Roman" pitchFamily="18" charset="0"/>
              </a:rPr>
              <a:t>	}</a:t>
            </a:r>
          </a:p>
          <a:p>
            <a:pPr>
              <a:lnSpc>
                <a:spcPct val="80000"/>
              </a:lnSpc>
              <a:buNone/>
            </a:pPr>
            <a:r>
              <a:rPr lang="en-US" altLang="zh-CN" sz="1400" dirty="0" smtClean="0">
                <a:latin typeface="Times New Roman" pitchFamily="18" charset="0"/>
                <a:cs typeface="Times New Roman" pitchFamily="18" charset="0"/>
              </a:rPr>
              <a:t>	//</a:t>
            </a:r>
            <a:r>
              <a:rPr lang="zh-CN" altLang="en-US" sz="1400" dirty="0" smtClean="0">
                <a:latin typeface="Times New Roman" pitchFamily="18" charset="0"/>
                <a:cs typeface="Times New Roman" pitchFamily="18" charset="0"/>
              </a:rPr>
              <a:t>结果放入</a:t>
            </a:r>
            <a:r>
              <a:rPr lang="en-US" altLang="zh-CN" sz="1400" dirty="0" smtClean="0">
                <a:latin typeface="Times New Roman" pitchFamily="18" charset="0"/>
                <a:cs typeface="Times New Roman" pitchFamily="18" charset="0"/>
              </a:rPr>
              <a:t>Input</a:t>
            </a:r>
            <a:r>
              <a:rPr lang="zh-CN" altLang="en-US" sz="1400" dirty="0" smtClean="0">
                <a:latin typeface="Times New Roman" pitchFamily="18" charset="0"/>
                <a:cs typeface="Times New Roman" pitchFamily="18" charset="0"/>
              </a:rPr>
              <a:t>中，来时的数据结构</a:t>
            </a:r>
          </a:p>
          <a:p>
            <a:pPr>
              <a:lnSpc>
                <a:spcPct val="80000"/>
              </a:lnSpc>
              <a:buNone/>
            </a:pPr>
            <a:r>
              <a:rPr lang="zh-CN" altLang="en-US" sz="1400" dirty="0" smtClean="0">
                <a:latin typeface="Times New Roman" pitchFamily="18" charset="0"/>
                <a:cs typeface="Times New Roman" pitchFamily="18" charset="0"/>
              </a:rPr>
              <a:t>	</a:t>
            </a:r>
            <a:r>
              <a:rPr lang="en-US" altLang="zh-CN" sz="1400" dirty="0" smtClean="0">
                <a:latin typeface="Times New Roman" pitchFamily="18" charset="0"/>
                <a:cs typeface="Times New Roman" pitchFamily="18" charset="0"/>
              </a:rPr>
              <a:t>for(</a:t>
            </a:r>
            <a:r>
              <a:rPr lang="en-US" altLang="zh-CN" sz="1400" dirty="0" err="1" smtClean="0">
                <a:latin typeface="Times New Roman" pitchFamily="18" charset="0"/>
                <a:cs typeface="Times New Roman" pitchFamily="18" charset="0"/>
              </a:rPr>
              <a:t>i</a:t>
            </a:r>
            <a:r>
              <a:rPr lang="en-US" altLang="zh-CN" sz="1400" dirty="0" smtClean="0">
                <a:latin typeface="Times New Roman" pitchFamily="18" charset="0"/>
                <a:cs typeface="Times New Roman" pitchFamily="18" charset="0"/>
              </a:rPr>
              <a:t>=0;i&lt;</a:t>
            </a:r>
            <a:r>
              <a:rPr lang="en-US" altLang="zh-CN" sz="1400" dirty="0" err="1" smtClean="0">
                <a:latin typeface="Times New Roman" pitchFamily="18" charset="0"/>
                <a:cs typeface="Times New Roman" pitchFamily="18" charset="0"/>
              </a:rPr>
              <a:t>ByteNum;i</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	{</a:t>
            </a:r>
          </a:p>
          <a:p>
            <a:pPr>
              <a:lnSpc>
                <a:spcPct val="80000"/>
              </a:lnSpc>
              <a:buNone/>
            </a:pPr>
            <a:r>
              <a:rPr lang="en-US" altLang="zh-CN" sz="1400" dirty="0" smtClean="0">
                <a:latin typeface="Times New Roman" pitchFamily="18" charset="0"/>
                <a:cs typeface="Times New Roman" pitchFamily="18" charset="0"/>
              </a:rPr>
              <a:t>		*(</a:t>
            </a:r>
            <a:r>
              <a:rPr lang="en-US" altLang="zh-CN" sz="1400" dirty="0" err="1" smtClean="0">
                <a:latin typeface="Times New Roman" pitchFamily="18" charset="0"/>
                <a:cs typeface="Times New Roman" pitchFamily="18" charset="0"/>
              </a:rPr>
              <a:t>Input+i</a:t>
            </a:r>
            <a:r>
              <a:rPr lang="en-US" altLang="zh-CN" sz="1400" dirty="0" smtClean="0">
                <a:latin typeface="Times New Roman" pitchFamily="18" charset="0"/>
                <a:cs typeface="Times New Roman" pitchFamily="18" charset="0"/>
              </a:rPr>
              <a:t>)=*(</a:t>
            </a:r>
            <a:r>
              <a:rPr lang="en-US" altLang="zh-CN" sz="1400" dirty="0" err="1" smtClean="0">
                <a:latin typeface="Times New Roman" pitchFamily="18" charset="0"/>
                <a:cs typeface="Times New Roman" pitchFamily="18" charset="0"/>
              </a:rPr>
              <a:t>temp+i</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	}</a:t>
            </a:r>
          </a:p>
          <a:p>
            <a:pPr>
              <a:lnSpc>
                <a:spcPct val="80000"/>
              </a:lnSpc>
              <a:buNone/>
            </a:pPr>
            <a:r>
              <a:rPr lang="en-US" altLang="zh-CN" sz="1400" dirty="0" smtClean="0">
                <a:latin typeface="Times New Roman" pitchFamily="18" charset="0"/>
                <a:cs typeface="Times New Roman" pitchFamily="18" charset="0"/>
              </a:rPr>
              <a:t>	delete </a:t>
            </a:r>
            <a:r>
              <a:rPr lang="en-US" altLang="zh-CN" sz="1400" dirty="0" err="1" smtClean="0">
                <a:latin typeface="Times New Roman" pitchFamily="18" charset="0"/>
                <a:cs typeface="Times New Roman" pitchFamily="18" charset="0"/>
              </a:rPr>
              <a:t>btemp</a:t>
            </a:r>
            <a:r>
              <a:rPr lang="en-US" altLang="zh-CN" sz="1400" dirty="0" smtClean="0">
                <a:latin typeface="Times New Roman" pitchFamily="18" charset="0"/>
                <a:cs typeface="Times New Roman" pitchFamily="18" charset="0"/>
              </a:rPr>
              <a:t>;</a:t>
            </a:r>
          </a:p>
          <a:p>
            <a:pPr>
              <a:lnSpc>
                <a:spcPct val="80000"/>
              </a:lnSpc>
              <a:buNone/>
            </a:pPr>
            <a:r>
              <a:rPr lang="en-US" altLang="zh-CN" sz="1400" dirty="0" smtClean="0">
                <a:latin typeface="Times New Roman" pitchFamily="18" charset="0"/>
                <a:cs typeface="Times New Roman" pitchFamily="18" charset="0"/>
              </a:rPr>
              <a:t>}</a:t>
            </a:r>
            <a:endParaRPr lang="zh-CN" altLang="en-US" sz="1400" dirty="0" smtClean="0">
              <a:latin typeface="Times New Roman" pitchFamily="18" charset="0"/>
              <a:cs typeface="Times New Roman" pitchFamily="18" charset="0"/>
            </a:endParaRPr>
          </a:p>
        </p:txBody>
      </p:sp>
      <p:graphicFrame>
        <p:nvGraphicFramePr>
          <p:cNvPr id="3" name="Object 3"/>
          <p:cNvGraphicFramePr>
            <a:graphicFrameLocks noChangeAspect="1"/>
          </p:cNvGraphicFramePr>
          <p:nvPr>
            <p:extLst>
              <p:ext uri="{D42A27DB-BD31-4B8C-83A1-F6EECF244321}">
                <p14:modId xmlns:p14="http://schemas.microsoft.com/office/powerpoint/2010/main" val="2567152762"/>
              </p:ext>
            </p:extLst>
          </p:nvPr>
        </p:nvGraphicFramePr>
        <p:xfrm>
          <a:off x="3995936" y="1772816"/>
          <a:ext cx="5072491" cy="1001974"/>
        </p:xfrm>
        <a:graphic>
          <a:graphicData uri="http://schemas.openxmlformats.org/presentationml/2006/ole">
            <mc:AlternateContent xmlns:mc="http://schemas.openxmlformats.org/markup-compatibility/2006">
              <mc:Choice xmlns:v="urn:schemas-microsoft-com:vml" Requires="v">
                <p:oleObj spid="_x0000_s267325" name="Equation" r:id="rId4" imgW="2616120" imgH="660240" progId="Equation.DSMT4">
                  <p:embed/>
                </p:oleObj>
              </mc:Choice>
              <mc:Fallback>
                <p:oleObj name="Equation" r:id="rId4" imgW="2616120" imgH="660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1772816"/>
                        <a:ext cx="5072491" cy="1001974"/>
                      </a:xfrm>
                      <a:prstGeom prst="rect">
                        <a:avLst/>
                      </a:prstGeom>
                      <a:solidFill>
                        <a:srgbClr val="FFFF00"/>
                      </a:solidFill>
                      <a:ln>
                        <a:noFill/>
                      </a:ln>
                      <a:effectLs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485800"/>
            <a:ext cx="8229600" cy="1143000"/>
          </a:xfrm>
        </p:spPr>
        <p:txBody>
          <a:bodyPr/>
          <a:lstStyle/>
          <a:p>
            <a:r>
              <a:rPr lang="zh-CN" altLang="en-US" b="1" dirty="0" smtClean="0">
                <a:latin typeface="Times New Roman" pitchFamily="18" charset="0"/>
                <a:cs typeface="Times New Roman" pitchFamily="18" charset="0"/>
              </a:rPr>
              <a:t>主要内容</a:t>
            </a:r>
          </a:p>
        </p:txBody>
      </p:sp>
      <p:sp>
        <p:nvSpPr>
          <p:cNvPr id="190467" name="Rectangle 3"/>
          <p:cNvSpPr>
            <a:spLocks noGrp="1" noChangeArrowheads="1"/>
          </p:cNvSpPr>
          <p:nvPr>
            <p:ph idx="1"/>
          </p:nvPr>
        </p:nvSpPr>
        <p:spPr>
          <a:xfrm>
            <a:off x="1187624" y="1700808"/>
            <a:ext cx="7412558" cy="4114800"/>
          </a:xfrm>
        </p:spPr>
        <p:txBody>
          <a:bodyPr>
            <a:normAutofit/>
          </a:bodyPr>
          <a:lstStyle/>
          <a:p>
            <a:pPr marL="514350" indent="-514350">
              <a:buNone/>
            </a:pPr>
            <a:r>
              <a:rPr lang="en-US" altLang="zh-CN" dirty="0" smtClean="0">
                <a:solidFill>
                  <a:srgbClr val="0000FF"/>
                </a:solidFill>
                <a:latin typeface="Times New Roman" pitchFamily="18" charset="0"/>
                <a:cs typeface="Times New Roman" pitchFamily="18" charset="0"/>
              </a:rPr>
              <a:t>10.1</a:t>
            </a:r>
            <a:r>
              <a:rPr lang="en-US" altLang="zh-CN" b="1" dirty="0" smtClean="0">
                <a:solidFill>
                  <a:srgbClr val="0000FF"/>
                </a:solidFill>
                <a:latin typeface="Times New Roman" pitchFamily="18" charset="0"/>
                <a:cs typeface="Times New Roman" pitchFamily="18" charset="0"/>
              </a:rPr>
              <a:t> </a:t>
            </a:r>
            <a:r>
              <a:rPr lang="zh-CN" altLang="en-US" b="1" dirty="0" smtClean="0">
                <a:solidFill>
                  <a:srgbClr val="0000FF"/>
                </a:solidFill>
                <a:latin typeface="Times New Roman" pitchFamily="18" charset="0"/>
                <a:cs typeface="Times New Roman" pitchFamily="18" charset="0"/>
              </a:rPr>
              <a:t>引言</a:t>
            </a:r>
            <a:endParaRPr lang="en-US" altLang="zh-CN" b="1" dirty="0" smtClean="0">
              <a:solidFill>
                <a:srgbClr val="0000FF"/>
              </a:solidFill>
              <a:latin typeface="Times New Roman" pitchFamily="18" charset="0"/>
              <a:cs typeface="Times New Roman" pitchFamily="18" charset="0"/>
            </a:endParaRPr>
          </a:p>
          <a:p>
            <a:pPr marL="514350" indent="-514350">
              <a:buNone/>
            </a:pPr>
            <a:r>
              <a:rPr lang="en-US" altLang="zh-CN" dirty="0" smtClean="0">
                <a:solidFill>
                  <a:srgbClr val="0000FF"/>
                </a:solidFill>
                <a:latin typeface="Times New Roman" pitchFamily="18" charset="0"/>
                <a:cs typeface="Times New Roman" pitchFamily="18" charset="0"/>
              </a:rPr>
              <a:t>10.2 </a:t>
            </a:r>
            <a:r>
              <a:rPr lang="zh-CN" altLang="en-US" b="1" dirty="0" smtClean="0">
                <a:solidFill>
                  <a:srgbClr val="0000FF"/>
                </a:solidFill>
                <a:latin typeface="Times New Roman" pitchFamily="18" charset="0"/>
                <a:cs typeface="Times New Roman" pitchFamily="18" charset="0"/>
              </a:rPr>
              <a:t>图像的频域变换</a:t>
            </a:r>
            <a:r>
              <a:rPr lang="en-US" altLang="zh-CN" b="1" dirty="0" smtClean="0">
                <a:solidFill>
                  <a:srgbClr val="0000FF"/>
                </a:solidFill>
                <a:latin typeface="Times New Roman" pitchFamily="18" charset="0"/>
                <a:cs typeface="Times New Roman" pitchFamily="18" charset="0"/>
              </a:rPr>
              <a:t>--</a:t>
            </a:r>
            <a:r>
              <a:rPr lang="en-US" altLang="zh-CN" dirty="0" smtClean="0">
                <a:solidFill>
                  <a:srgbClr val="0000FF"/>
                </a:solidFill>
                <a:latin typeface="Times New Roman" pitchFamily="18" charset="0"/>
                <a:cs typeface="Times New Roman" pitchFamily="18" charset="0"/>
              </a:rPr>
              <a:t>Fourier</a:t>
            </a:r>
            <a:r>
              <a:rPr lang="zh-CN" altLang="en-US" b="1" dirty="0" smtClean="0">
                <a:solidFill>
                  <a:srgbClr val="0000FF"/>
                </a:solidFill>
                <a:latin typeface="Times New Roman" pitchFamily="18" charset="0"/>
                <a:cs typeface="Times New Roman" pitchFamily="18" charset="0"/>
              </a:rPr>
              <a:t>变换</a:t>
            </a:r>
          </a:p>
          <a:p>
            <a:pPr marL="914400" lvl="1" indent="-514350">
              <a:buNone/>
            </a:pPr>
            <a:r>
              <a:rPr lang="en-US" altLang="zh-CN" dirty="0" smtClean="0">
                <a:solidFill>
                  <a:srgbClr val="0000FF"/>
                </a:solidFill>
                <a:latin typeface="Times New Roman" pitchFamily="18" charset="0"/>
                <a:cs typeface="Times New Roman" pitchFamily="18" charset="0"/>
              </a:rPr>
              <a:t>10.2.1 </a:t>
            </a:r>
            <a:r>
              <a:rPr lang="zh-CN" altLang="en-US" b="1" dirty="0" smtClean="0">
                <a:solidFill>
                  <a:srgbClr val="0000FF"/>
                </a:solidFill>
                <a:latin typeface="Times New Roman" pitchFamily="18" charset="0"/>
                <a:cs typeface="Times New Roman" pitchFamily="18" charset="0"/>
              </a:rPr>
              <a:t>一维连续傅里叶变换</a:t>
            </a:r>
            <a:endParaRPr lang="en-US" altLang="zh-CN" b="1" dirty="0" smtClean="0">
              <a:solidFill>
                <a:srgbClr val="0000FF"/>
              </a:solidFill>
              <a:latin typeface="Times New Roman" pitchFamily="18" charset="0"/>
              <a:cs typeface="Times New Roman" pitchFamily="18" charset="0"/>
            </a:endParaRPr>
          </a:p>
          <a:p>
            <a:pPr marL="914400" lvl="1" indent="-514350">
              <a:buNone/>
            </a:pPr>
            <a:r>
              <a:rPr lang="en-US" altLang="zh-CN" dirty="0" smtClean="0">
                <a:solidFill>
                  <a:srgbClr val="0000FF"/>
                </a:solidFill>
                <a:latin typeface="Times New Roman" pitchFamily="18" charset="0"/>
                <a:cs typeface="Times New Roman" pitchFamily="18" charset="0"/>
              </a:rPr>
              <a:t>10.2.2</a:t>
            </a:r>
            <a:r>
              <a:rPr lang="en-US" altLang="zh-CN" b="1" dirty="0" smtClean="0">
                <a:solidFill>
                  <a:srgbClr val="0000FF"/>
                </a:solidFill>
                <a:latin typeface="Times New Roman" pitchFamily="18" charset="0"/>
                <a:cs typeface="Times New Roman" pitchFamily="18" charset="0"/>
              </a:rPr>
              <a:t> </a:t>
            </a:r>
            <a:r>
              <a:rPr lang="zh-CN" altLang="en-US" b="1" dirty="0" smtClean="0">
                <a:solidFill>
                  <a:srgbClr val="0000FF"/>
                </a:solidFill>
                <a:latin typeface="Times New Roman" pitchFamily="18" charset="0"/>
                <a:cs typeface="Times New Roman" pitchFamily="18" charset="0"/>
              </a:rPr>
              <a:t>二维连续傅里叶变换</a:t>
            </a:r>
            <a:endParaRPr lang="en-US" altLang="zh-CN" b="1" dirty="0" smtClean="0">
              <a:solidFill>
                <a:srgbClr val="0000FF"/>
              </a:solidFill>
              <a:latin typeface="Times New Roman" pitchFamily="18" charset="0"/>
              <a:cs typeface="Times New Roman" pitchFamily="18" charset="0"/>
            </a:endParaRPr>
          </a:p>
          <a:p>
            <a:pPr marL="914400" lvl="1" indent="-514350">
              <a:buNone/>
            </a:pPr>
            <a:r>
              <a:rPr lang="en-US" altLang="zh-CN" dirty="0" smtClean="0">
                <a:solidFill>
                  <a:srgbClr val="0000FF"/>
                </a:solidFill>
                <a:latin typeface="Times New Roman" pitchFamily="18" charset="0"/>
                <a:cs typeface="Times New Roman" pitchFamily="18" charset="0"/>
              </a:rPr>
              <a:t>10.2.3</a:t>
            </a:r>
            <a:r>
              <a:rPr lang="en-US" altLang="zh-CN" b="1" dirty="0" smtClean="0">
                <a:solidFill>
                  <a:srgbClr val="0000FF"/>
                </a:solidFill>
                <a:latin typeface="Times New Roman" pitchFamily="18" charset="0"/>
                <a:cs typeface="Times New Roman" pitchFamily="18" charset="0"/>
              </a:rPr>
              <a:t> </a:t>
            </a:r>
            <a:r>
              <a:rPr lang="zh-CN" altLang="en-US" b="1" dirty="0" smtClean="0">
                <a:solidFill>
                  <a:srgbClr val="0000FF"/>
                </a:solidFill>
                <a:latin typeface="Times New Roman" pitchFamily="18" charset="0"/>
                <a:cs typeface="Times New Roman" pitchFamily="18" charset="0"/>
              </a:rPr>
              <a:t>一维离散傅里叶变换</a:t>
            </a:r>
            <a:endParaRPr lang="en-US" altLang="zh-CN" b="1" dirty="0" smtClean="0">
              <a:solidFill>
                <a:srgbClr val="0000FF"/>
              </a:solidFill>
              <a:latin typeface="Times New Roman" pitchFamily="18" charset="0"/>
              <a:cs typeface="Times New Roman" pitchFamily="18" charset="0"/>
            </a:endParaRPr>
          </a:p>
          <a:p>
            <a:pPr marL="914400" lvl="1" indent="-514350">
              <a:buNone/>
            </a:pPr>
            <a:r>
              <a:rPr lang="en-US" altLang="zh-CN" dirty="0" smtClean="0">
                <a:solidFill>
                  <a:srgbClr val="0000FF"/>
                </a:solidFill>
                <a:latin typeface="Times New Roman" pitchFamily="18" charset="0"/>
                <a:cs typeface="Times New Roman" pitchFamily="18" charset="0"/>
              </a:rPr>
              <a:t>10.2.4</a:t>
            </a:r>
            <a:r>
              <a:rPr lang="en-US" altLang="zh-CN" b="1" dirty="0" smtClean="0">
                <a:solidFill>
                  <a:srgbClr val="0000FF"/>
                </a:solidFill>
                <a:latin typeface="Times New Roman" pitchFamily="18" charset="0"/>
                <a:cs typeface="Times New Roman" pitchFamily="18" charset="0"/>
              </a:rPr>
              <a:t> </a:t>
            </a:r>
            <a:r>
              <a:rPr lang="zh-CN" altLang="en-US" b="1" dirty="0" smtClean="0">
                <a:solidFill>
                  <a:srgbClr val="0000FF"/>
                </a:solidFill>
                <a:latin typeface="Times New Roman" pitchFamily="18" charset="0"/>
                <a:cs typeface="Times New Roman" pitchFamily="18" charset="0"/>
              </a:rPr>
              <a:t>二维离散傅里叶变换</a:t>
            </a:r>
            <a:endParaRPr lang="en-US" altLang="zh-CN" b="1" dirty="0" smtClean="0">
              <a:solidFill>
                <a:srgbClr val="0000FF"/>
              </a:solidFill>
              <a:latin typeface="Times New Roman" pitchFamily="18" charset="0"/>
              <a:cs typeface="Times New Roman"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 to="" calcmode="lin" valueType="num">
                                      <p:cBhvr>
                                        <p:cTn id="7" dur="1" fill="hold"/>
                                        <p:tgtEl>
                                          <p:spTgt spid="190467">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90467">
                                            <p:txEl>
                                              <p:pRg st="1" end="1"/>
                                            </p:txEl>
                                          </p:spTgt>
                                        </p:tgtEl>
                                        <p:attrNameLst>
                                          <p:attrName>style.visibility</p:attrName>
                                        </p:attrNameLst>
                                      </p:cBhvr>
                                      <p:to>
                                        <p:strVal val="visible"/>
                                      </p:to>
                                    </p:set>
                                    <p:anim to="" calcmode="lin" valueType="num">
                                      <p:cBhvr>
                                        <p:cTn id="12" dur="1" fill="hold"/>
                                        <p:tgtEl>
                                          <p:spTgt spid="190467">
                                            <p:txEl>
                                              <p:pRg st="1" end="1"/>
                                            </p:txEl>
                                          </p:spTgt>
                                        </p:tgtEl>
                                        <p:attrNameLst>
                                          <p:attrName/>
                                        </p:attrNameLst>
                                      </p:cBhvr>
                                    </p:anim>
                                  </p:childTnLst>
                                </p:cTn>
                              </p:par>
                              <p:par>
                                <p:cTn id="13" presetID="24" presetClass="entr" presetSubtype="0" fill="hold" grpId="0" nodeType="withEffect">
                                  <p:stCondLst>
                                    <p:cond delay="0"/>
                                  </p:stCondLst>
                                  <p:childTnLst>
                                    <p:set>
                                      <p:cBhvr>
                                        <p:cTn id="14" dur="1" fill="hold">
                                          <p:stCondLst>
                                            <p:cond delay="0"/>
                                          </p:stCondLst>
                                        </p:cTn>
                                        <p:tgtEl>
                                          <p:spTgt spid="190467">
                                            <p:txEl>
                                              <p:pRg st="2" end="2"/>
                                            </p:txEl>
                                          </p:spTgt>
                                        </p:tgtEl>
                                        <p:attrNameLst>
                                          <p:attrName>style.visibility</p:attrName>
                                        </p:attrNameLst>
                                      </p:cBhvr>
                                      <p:to>
                                        <p:strVal val="visible"/>
                                      </p:to>
                                    </p:set>
                                    <p:anim to="" calcmode="lin" valueType="num">
                                      <p:cBhvr>
                                        <p:cTn id="15" dur="1" fill="hold"/>
                                        <p:tgtEl>
                                          <p:spTgt spid="190467">
                                            <p:txEl>
                                              <p:pRg st="2" end="2"/>
                                            </p:txEl>
                                          </p:spTgt>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190467">
                                            <p:txEl>
                                              <p:pRg st="3" end="3"/>
                                            </p:txEl>
                                          </p:spTgt>
                                        </p:tgtEl>
                                        <p:attrNameLst>
                                          <p:attrName>style.visibility</p:attrName>
                                        </p:attrNameLst>
                                      </p:cBhvr>
                                      <p:to>
                                        <p:strVal val="visible"/>
                                      </p:to>
                                    </p:set>
                                    <p:anim to="" calcmode="lin" valueType="num">
                                      <p:cBhvr>
                                        <p:cTn id="18" dur="1" fill="hold"/>
                                        <p:tgtEl>
                                          <p:spTgt spid="190467">
                                            <p:txEl>
                                              <p:pRg st="3" end="3"/>
                                            </p:txEl>
                                          </p:spTgt>
                                        </p:tgtEl>
                                        <p:attrNameLst>
                                          <p:attrName/>
                                        </p:attrNameLst>
                                      </p:cBhvr>
                                    </p:anim>
                                  </p:childTnLst>
                                </p:cTn>
                              </p:par>
                              <p:par>
                                <p:cTn id="19" presetID="24" presetClass="entr" presetSubtype="0" fill="hold" grpId="0" nodeType="withEffect">
                                  <p:stCondLst>
                                    <p:cond delay="0"/>
                                  </p:stCondLst>
                                  <p:childTnLst>
                                    <p:set>
                                      <p:cBhvr>
                                        <p:cTn id="20" dur="1" fill="hold">
                                          <p:stCondLst>
                                            <p:cond delay="0"/>
                                          </p:stCondLst>
                                        </p:cTn>
                                        <p:tgtEl>
                                          <p:spTgt spid="190467">
                                            <p:txEl>
                                              <p:pRg st="4" end="4"/>
                                            </p:txEl>
                                          </p:spTgt>
                                        </p:tgtEl>
                                        <p:attrNameLst>
                                          <p:attrName>style.visibility</p:attrName>
                                        </p:attrNameLst>
                                      </p:cBhvr>
                                      <p:to>
                                        <p:strVal val="visible"/>
                                      </p:to>
                                    </p:set>
                                    <p:anim to="" calcmode="lin" valueType="num">
                                      <p:cBhvr>
                                        <p:cTn id="21" dur="1" fill="hold"/>
                                        <p:tgtEl>
                                          <p:spTgt spid="190467">
                                            <p:txEl>
                                              <p:pRg st="4" end="4"/>
                                            </p:txEl>
                                          </p:spTgt>
                                        </p:tgtEl>
                                        <p:attrNameLst>
                                          <p:attrName/>
                                        </p:attrNameLst>
                                      </p:cBhvr>
                                    </p:anim>
                                  </p:childTnLst>
                                </p:cTn>
                              </p:par>
                              <p:par>
                                <p:cTn id="22" presetID="24" presetClass="entr" presetSubtype="0" fill="hold" grpId="0" nodeType="withEffect">
                                  <p:stCondLst>
                                    <p:cond delay="0"/>
                                  </p:stCondLst>
                                  <p:childTnLst>
                                    <p:set>
                                      <p:cBhvr>
                                        <p:cTn id="23" dur="1" fill="hold">
                                          <p:stCondLst>
                                            <p:cond delay="0"/>
                                          </p:stCondLst>
                                        </p:cTn>
                                        <p:tgtEl>
                                          <p:spTgt spid="190467">
                                            <p:txEl>
                                              <p:pRg st="5" end="5"/>
                                            </p:txEl>
                                          </p:spTgt>
                                        </p:tgtEl>
                                        <p:attrNameLst>
                                          <p:attrName>style.visibility</p:attrName>
                                        </p:attrNameLst>
                                      </p:cBhvr>
                                      <p:to>
                                        <p:strVal val="visible"/>
                                      </p:to>
                                    </p:set>
                                    <p:anim to="" calcmode="lin" valueType="num">
                                      <p:cBhvr>
                                        <p:cTn id="24" dur="1" fill="hold"/>
                                        <p:tgtEl>
                                          <p:spTgt spid="190467">
                                            <p:txEl>
                                              <p:pRg st="5" end="5"/>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0"/>
            <a:ext cx="8229600" cy="1143000"/>
          </a:xfrm>
        </p:spPr>
        <p:txBody>
          <a:bodyPr/>
          <a:lstStyle/>
          <a:p>
            <a:r>
              <a:rPr lang="zh-CN" altLang="en-US" b="1" dirty="0" smtClean="0">
                <a:latin typeface="Times New Roman" pitchFamily="18" charset="0"/>
                <a:cs typeface="Times New Roman" pitchFamily="18" charset="0"/>
              </a:rPr>
              <a:t>傅里叶</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a:xfrm>
            <a:off x="0" y="980728"/>
            <a:ext cx="8892480" cy="5877272"/>
          </a:xfrm>
        </p:spPr>
        <p:txBody>
          <a:bodyPr>
            <a:noAutofit/>
          </a:bodyPr>
          <a:lstStyle/>
          <a:p>
            <a:pPr indent="-171450"/>
            <a:r>
              <a:rPr lang="en-US" altLang="zh-CN" sz="2300" dirty="0" smtClean="0">
                <a:latin typeface="Times New Roman" pitchFamily="18" charset="0"/>
                <a:cs typeface="Times New Roman" pitchFamily="18" charset="0"/>
              </a:rPr>
              <a:t>1768</a:t>
            </a:r>
            <a:r>
              <a:rPr lang="zh-CN" altLang="en-US" sz="2300" dirty="0" smtClean="0">
                <a:latin typeface="Times New Roman" pitchFamily="18" charset="0"/>
                <a:cs typeface="Times New Roman" pitchFamily="18" charset="0"/>
              </a:rPr>
              <a:t>年</a:t>
            </a:r>
            <a:r>
              <a:rPr lang="en-US" altLang="zh-CN" sz="2300" dirty="0" smtClean="0">
                <a:latin typeface="Times New Roman" pitchFamily="18" charset="0"/>
                <a:cs typeface="Times New Roman" pitchFamily="18" charset="0"/>
              </a:rPr>
              <a:t>3</a:t>
            </a:r>
            <a:r>
              <a:rPr lang="zh-CN" altLang="en-US" sz="2300" dirty="0" smtClean="0">
                <a:latin typeface="Times New Roman" pitchFamily="18" charset="0"/>
                <a:cs typeface="Times New Roman" pitchFamily="18" charset="0"/>
              </a:rPr>
              <a:t>月</a:t>
            </a:r>
            <a:r>
              <a:rPr lang="en-US" altLang="zh-CN" sz="2300" dirty="0" smtClean="0">
                <a:latin typeface="Times New Roman" pitchFamily="18" charset="0"/>
                <a:cs typeface="Times New Roman" pitchFamily="18" charset="0"/>
              </a:rPr>
              <a:t>21</a:t>
            </a:r>
            <a:r>
              <a:rPr lang="zh-CN" altLang="en-US" sz="2300" dirty="0" smtClean="0">
                <a:latin typeface="Times New Roman" pitchFamily="18" charset="0"/>
                <a:cs typeface="Times New Roman" pitchFamily="18" charset="0"/>
              </a:rPr>
              <a:t>日傅立叶生于欧塞尔，</a:t>
            </a:r>
            <a:endParaRPr lang="en-US" altLang="zh-CN" sz="2300" dirty="0" smtClean="0">
              <a:latin typeface="Times New Roman" pitchFamily="18" charset="0"/>
              <a:cs typeface="Times New Roman" pitchFamily="18" charset="0"/>
            </a:endParaRPr>
          </a:p>
          <a:p>
            <a:pPr indent="-171450"/>
            <a:r>
              <a:rPr lang="en-US" altLang="zh-CN" sz="2300" dirty="0" smtClean="0">
                <a:latin typeface="Times New Roman" pitchFamily="18" charset="0"/>
                <a:cs typeface="Times New Roman" pitchFamily="18" charset="0"/>
              </a:rPr>
              <a:t>9</a:t>
            </a:r>
            <a:r>
              <a:rPr lang="zh-CN" altLang="en-US" sz="2300" dirty="0" smtClean="0">
                <a:latin typeface="Times New Roman" pitchFamily="18" charset="0"/>
                <a:cs typeface="Times New Roman" pitchFamily="18" charset="0"/>
              </a:rPr>
              <a:t>岁</a:t>
            </a:r>
            <a:r>
              <a:rPr lang="zh-CN" altLang="en-US" sz="2300" b="1" dirty="0" smtClean="0">
                <a:solidFill>
                  <a:srgbClr val="0000FF"/>
                </a:solidFill>
                <a:latin typeface="Times New Roman" pitchFamily="18" charset="0"/>
                <a:cs typeface="Times New Roman" pitchFamily="18" charset="0"/>
              </a:rPr>
              <a:t>父母双亡</a:t>
            </a:r>
            <a:r>
              <a:rPr lang="zh-CN" altLang="en-US" sz="2300" dirty="0" smtClean="0">
                <a:latin typeface="Times New Roman" pitchFamily="18" charset="0"/>
                <a:cs typeface="Times New Roman" pitchFamily="18" charset="0"/>
              </a:rPr>
              <a:t>， 被当地教堂收养。</a:t>
            </a:r>
          </a:p>
          <a:p>
            <a:pPr indent="-171450"/>
            <a:r>
              <a:rPr lang="en-US" altLang="zh-CN" sz="2300" dirty="0" smtClean="0">
                <a:latin typeface="Times New Roman" pitchFamily="18" charset="0"/>
                <a:cs typeface="Times New Roman" pitchFamily="18" charset="0"/>
              </a:rPr>
              <a:t>1780</a:t>
            </a:r>
            <a:r>
              <a:rPr lang="zh-CN" altLang="en-US" sz="2300" dirty="0" smtClean="0">
                <a:latin typeface="Times New Roman" pitchFamily="18" charset="0"/>
                <a:cs typeface="Times New Roman" pitchFamily="18" charset="0"/>
              </a:rPr>
              <a:t>年由一主教送入地方军事学校读书。  </a:t>
            </a:r>
          </a:p>
          <a:p>
            <a:pPr indent="-171450"/>
            <a:r>
              <a:rPr lang="en-US" altLang="zh-CN" sz="2300" dirty="0" smtClean="0">
                <a:latin typeface="Times New Roman" pitchFamily="18" charset="0"/>
                <a:cs typeface="Times New Roman" pitchFamily="18" charset="0"/>
              </a:rPr>
              <a:t>1785</a:t>
            </a:r>
            <a:r>
              <a:rPr lang="zh-CN" altLang="en-US" sz="2300" dirty="0" smtClean="0">
                <a:latin typeface="Times New Roman" pitchFamily="18" charset="0"/>
                <a:cs typeface="Times New Roman" pitchFamily="18" charset="0"/>
              </a:rPr>
              <a:t>年回乡教数学。</a:t>
            </a:r>
          </a:p>
          <a:p>
            <a:pPr indent="-171450"/>
            <a:r>
              <a:rPr lang="en-US" altLang="zh-CN" sz="2300" dirty="0" smtClean="0">
                <a:latin typeface="Times New Roman" pitchFamily="18" charset="0"/>
                <a:cs typeface="Times New Roman" pitchFamily="18" charset="0"/>
              </a:rPr>
              <a:t>1794</a:t>
            </a:r>
            <a:r>
              <a:rPr lang="zh-CN" altLang="en-US" sz="2300" dirty="0" smtClean="0">
                <a:latin typeface="Times New Roman" pitchFamily="18" charset="0"/>
                <a:cs typeface="Times New Roman" pitchFamily="18" charset="0"/>
              </a:rPr>
              <a:t>到巴黎，成为高等师范学校的首批学员。</a:t>
            </a:r>
          </a:p>
          <a:p>
            <a:pPr indent="-171450"/>
            <a:r>
              <a:rPr lang="en-US" altLang="zh-CN" sz="2300" dirty="0" smtClean="0">
                <a:latin typeface="Times New Roman" pitchFamily="18" charset="0"/>
                <a:cs typeface="Times New Roman" pitchFamily="18" charset="0"/>
              </a:rPr>
              <a:t>1795</a:t>
            </a:r>
            <a:r>
              <a:rPr lang="zh-CN" altLang="en-US" sz="2300" dirty="0" smtClean="0">
                <a:latin typeface="Times New Roman" pitchFamily="18" charset="0"/>
                <a:cs typeface="Times New Roman" pitchFamily="18" charset="0"/>
              </a:rPr>
              <a:t>年到巴黎综合工科学校执教。</a:t>
            </a:r>
            <a:r>
              <a:rPr lang="zh-CN" altLang="en-US" sz="2300" b="1" dirty="0" smtClean="0">
                <a:solidFill>
                  <a:srgbClr val="0000FF"/>
                </a:solidFill>
                <a:latin typeface="Times New Roman" pitchFamily="18" charset="0"/>
                <a:cs typeface="Times New Roman" pitchFamily="18" charset="0"/>
              </a:rPr>
              <a:t>参加法国革命</a:t>
            </a:r>
            <a:r>
              <a:rPr lang="zh-CN" altLang="en-US" sz="2300" dirty="0" smtClean="0">
                <a:latin typeface="Times New Roman" pitchFamily="18" charset="0"/>
                <a:cs typeface="Times New Roman" pitchFamily="18" charset="0"/>
              </a:rPr>
              <a:t>，</a:t>
            </a:r>
            <a:r>
              <a:rPr lang="en-US" altLang="zh-CN" sz="2300" dirty="0" smtClean="0">
                <a:latin typeface="Times New Roman" pitchFamily="18" charset="0"/>
                <a:cs typeface="Times New Roman" pitchFamily="18" charset="0"/>
              </a:rPr>
              <a:t>2</a:t>
            </a:r>
            <a:r>
              <a:rPr lang="zh-CN" altLang="en-US" sz="2300" dirty="0" smtClean="0">
                <a:latin typeface="Times New Roman" pitchFamily="18" charset="0"/>
                <a:cs typeface="Times New Roman" pitchFamily="18" charset="0"/>
              </a:rPr>
              <a:t>次</a:t>
            </a:r>
            <a:r>
              <a:rPr lang="zh-CN" altLang="en-US" sz="2300" b="1" dirty="0" smtClean="0">
                <a:solidFill>
                  <a:srgbClr val="0000FF"/>
                </a:solidFill>
                <a:latin typeface="Times New Roman" pitchFamily="18" charset="0"/>
                <a:cs typeface="Times New Roman" pitchFamily="18" charset="0"/>
              </a:rPr>
              <a:t>被捕。</a:t>
            </a:r>
            <a:endParaRPr lang="zh-CN" altLang="en-US" sz="2300" dirty="0" smtClean="0">
              <a:latin typeface="Times New Roman" pitchFamily="18" charset="0"/>
              <a:cs typeface="Times New Roman" pitchFamily="18" charset="0"/>
            </a:endParaRPr>
          </a:p>
          <a:p>
            <a:pPr indent="-171450"/>
            <a:r>
              <a:rPr lang="en-US" altLang="zh-CN" sz="2300" dirty="0" smtClean="0">
                <a:latin typeface="Times New Roman" pitchFamily="18" charset="0"/>
                <a:cs typeface="Times New Roman" pitchFamily="18" charset="0"/>
              </a:rPr>
              <a:t>1798</a:t>
            </a:r>
            <a:r>
              <a:rPr lang="zh-CN" altLang="en-US" sz="2300" dirty="0" smtClean="0">
                <a:latin typeface="Times New Roman" pitchFamily="18" charset="0"/>
                <a:cs typeface="Times New Roman" pitchFamily="18" charset="0"/>
              </a:rPr>
              <a:t>年随拿破仑</a:t>
            </a:r>
            <a:r>
              <a:rPr lang="zh-CN" altLang="en-US" sz="2300" b="1" dirty="0" smtClean="0">
                <a:solidFill>
                  <a:srgbClr val="0000FF"/>
                </a:solidFill>
                <a:latin typeface="Times New Roman" pitchFamily="18" charset="0"/>
                <a:cs typeface="Times New Roman" pitchFamily="18" charset="0"/>
              </a:rPr>
              <a:t>远征埃及</a:t>
            </a:r>
            <a:r>
              <a:rPr lang="zh-CN" altLang="en-US" sz="2300" dirty="0" smtClean="0">
                <a:latin typeface="Times New Roman" pitchFamily="18" charset="0"/>
                <a:cs typeface="Times New Roman" pitchFamily="18" charset="0"/>
              </a:rPr>
              <a:t>时任军中文书和</a:t>
            </a:r>
            <a:r>
              <a:rPr lang="zh-CN" altLang="en-US" sz="2300" b="1" dirty="0" smtClean="0">
                <a:solidFill>
                  <a:srgbClr val="0000FF"/>
                </a:solidFill>
                <a:latin typeface="Times New Roman" pitchFamily="18" charset="0"/>
                <a:cs typeface="Times New Roman" pitchFamily="18" charset="0"/>
              </a:rPr>
              <a:t>埃及研究院</a:t>
            </a:r>
            <a:r>
              <a:rPr lang="zh-CN" altLang="en-US" sz="2300" dirty="0" smtClean="0">
                <a:latin typeface="Times New Roman" pitchFamily="18" charset="0"/>
                <a:cs typeface="Times New Roman" pitchFamily="18" charset="0"/>
              </a:rPr>
              <a:t>秘书。</a:t>
            </a:r>
          </a:p>
          <a:p>
            <a:pPr indent="-171450"/>
            <a:r>
              <a:rPr lang="en-US" altLang="zh-CN" sz="2300" dirty="0" smtClean="0">
                <a:latin typeface="Times New Roman" pitchFamily="18" charset="0"/>
                <a:cs typeface="Times New Roman" pitchFamily="18" charset="0"/>
              </a:rPr>
              <a:t>1801</a:t>
            </a:r>
            <a:r>
              <a:rPr lang="zh-CN" altLang="en-US" sz="2300" dirty="0" smtClean="0">
                <a:latin typeface="Times New Roman" pitchFamily="18" charset="0"/>
                <a:cs typeface="Times New Roman" pitchFamily="18" charset="0"/>
              </a:rPr>
              <a:t>年回国后任伊泽尔</a:t>
            </a:r>
            <a:r>
              <a:rPr lang="zh-CN" altLang="en-US" sz="2300" b="1" dirty="0" smtClean="0">
                <a:solidFill>
                  <a:srgbClr val="0000FF"/>
                </a:solidFill>
                <a:latin typeface="Times New Roman" pitchFamily="18" charset="0"/>
                <a:cs typeface="Times New Roman" pitchFamily="18" charset="0"/>
              </a:rPr>
              <a:t>省地方长官</a:t>
            </a:r>
            <a:r>
              <a:rPr lang="zh-CN" altLang="en-US" sz="2300" dirty="0" smtClean="0">
                <a:latin typeface="Times New Roman" pitchFamily="18" charset="0"/>
                <a:cs typeface="Times New Roman" pitchFamily="18" charset="0"/>
              </a:rPr>
              <a:t>。</a:t>
            </a:r>
            <a:endParaRPr lang="en-US" altLang="zh-CN" sz="2300" dirty="0" smtClean="0">
              <a:latin typeface="Times New Roman" pitchFamily="18" charset="0"/>
              <a:cs typeface="Times New Roman" pitchFamily="18" charset="0"/>
            </a:endParaRPr>
          </a:p>
          <a:p>
            <a:pPr indent="-171450"/>
            <a:r>
              <a:rPr lang="en-US" altLang="zh-CN" sz="2300" dirty="0" smtClean="0">
                <a:latin typeface="Times New Roman" pitchFamily="18" charset="0"/>
                <a:cs typeface="Times New Roman" pitchFamily="18" charset="0"/>
              </a:rPr>
              <a:t>1802</a:t>
            </a:r>
            <a:r>
              <a:rPr lang="zh-CN" altLang="en-US" sz="2300" dirty="0" smtClean="0">
                <a:latin typeface="Times New Roman" pitchFamily="18" charset="0"/>
                <a:cs typeface="Times New Roman" pitchFamily="18" charset="0"/>
              </a:rPr>
              <a:t>年，任巴黎</a:t>
            </a:r>
            <a:r>
              <a:rPr lang="zh-CN" altLang="en-US" sz="2300" b="1" dirty="0" smtClean="0">
                <a:solidFill>
                  <a:srgbClr val="0000FF"/>
                </a:solidFill>
                <a:latin typeface="Times New Roman" pitchFamily="18" charset="0"/>
                <a:cs typeface="Times New Roman" pitchFamily="18" charset="0"/>
              </a:rPr>
              <a:t>警察局长</a:t>
            </a:r>
            <a:r>
              <a:rPr lang="en-US" altLang="zh-CN" sz="2300" dirty="0" smtClean="0">
                <a:latin typeface="Times New Roman" pitchFamily="18" charset="0"/>
                <a:cs typeface="Times New Roman" pitchFamily="18" charset="0"/>
              </a:rPr>
              <a:t>14</a:t>
            </a:r>
            <a:r>
              <a:rPr lang="zh-CN" altLang="en-US" sz="2300" dirty="0" smtClean="0">
                <a:latin typeface="Times New Roman" pitchFamily="18" charset="0"/>
                <a:cs typeface="Times New Roman" pitchFamily="18" charset="0"/>
              </a:rPr>
              <a:t>年，工作出色</a:t>
            </a:r>
            <a:endParaRPr lang="en-US" altLang="zh-CN" sz="2300" dirty="0" smtClean="0">
              <a:latin typeface="Times New Roman" pitchFamily="18" charset="0"/>
              <a:cs typeface="Times New Roman" pitchFamily="18" charset="0"/>
            </a:endParaRPr>
          </a:p>
          <a:p>
            <a:pPr indent="-171450"/>
            <a:r>
              <a:rPr lang="en-US" altLang="zh-CN" sz="2300" b="1" dirty="0" smtClean="0">
                <a:solidFill>
                  <a:srgbClr val="0000FF"/>
                </a:solidFill>
                <a:latin typeface="Times New Roman" pitchFamily="18" charset="0"/>
                <a:cs typeface="Times New Roman" pitchFamily="18" charset="0"/>
              </a:rPr>
              <a:t>1807</a:t>
            </a:r>
            <a:r>
              <a:rPr lang="zh-CN" altLang="en-US" sz="2300" b="1" dirty="0" smtClean="0">
                <a:solidFill>
                  <a:srgbClr val="0000FF"/>
                </a:solidFill>
                <a:latin typeface="Times New Roman" pitchFamily="18" charset="0"/>
                <a:cs typeface="Times New Roman" pitchFamily="18" charset="0"/>
              </a:rPr>
              <a:t>年</a:t>
            </a:r>
            <a:r>
              <a:rPr lang="zh-CN" altLang="en-US" sz="2300" dirty="0" smtClean="0">
                <a:latin typeface="Times New Roman" pitchFamily="18" charset="0"/>
                <a:cs typeface="Times New Roman" pitchFamily="18" charset="0"/>
              </a:rPr>
              <a:t>向巴黎科学院呈交</a:t>
            </a:r>
            <a:r>
              <a:rPr lang="en-US" altLang="zh-CN" sz="2300" dirty="0" smtClean="0">
                <a:latin typeface="Times New Roman" pitchFamily="18" charset="0"/>
                <a:cs typeface="Times New Roman" pitchFamily="18" charset="0"/>
              </a:rPr>
              <a:t>《</a:t>
            </a:r>
            <a:r>
              <a:rPr lang="zh-CN" altLang="en-US" sz="2300" b="1" dirty="0" smtClean="0">
                <a:solidFill>
                  <a:srgbClr val="0000FF"/>
                </a:solidFill>
                <a:latin typeface="Times New Roman" pitchFamily="18" charset="0"/>
                <a:cs typeface="Times New Roman" pitchFamily="18" charset="0"/>
              </a:rPr>
              <a:t>热的传播</a:t>
            </a:r>
            <a:r>
              <a:rPr lang="en-US" altLang="zh-CN" sz="2300" dirty="0" smtClean="0">
                <a:latin typeface="Times New Roman" pitchFamily="18" charset="0"/>
                <a:cs typeface="Times New Roman" pitchFamily="18" charset="0"/>
              </a:rPr>
              <a:t>》</a:t>
            </a:r>
            <a:r>
              <a:rPr lang="zh-CN" altLang="en-US" sz="2300" dirty="0" smtClean="0">
                <a:latin typeface="Times New Roman" pitchFamily="18" charset="0"/>
                <a:cs typeface="Times New Roman" pitchFamily="18" charset="0"/>
              </a:rPr>
              <a:t>论文。</a:t>
            </a:r>
          </a:p>
          <a:p>
            <a:pPr indent="-171450"/>
            <a:r>
              <a:rPr lang="en-US" altLang="zh-CN" sz="2300" dirty="0" smtClean="0">
                <a:latin typeface="Times New Roman" pitchFamily="18" charset="0"/>
                <a:cs typeface="Times New Roman" pitchFamily="18" charset="0"/>
              </a:rPr>
              <a:t>1817</a:t>
            </a:r>
            <a:r>
              <a:rPr lang="zh-CN" altLang="en-US" sz="2300" dirty="0" smtClean="0">
                <a:latin typeface="Times New Roman" pitchFamily="18" charset="0"/>
                <a:cs typeface="Times New Roman" pitchFamily="18" charset="0"/>
              </a:rPr>
              <a:t>年当选为</a:t>
            </a:r>
            <a:r>
              <a:rPr lang="zh-CN" altLang="en-US" sz="2300" b="1" dirty="0" smtClean="0">
                <a:solidFill>
                  <a:srgbClr val="0000FF"/>
                </a:solidFill>
                <a:latin typeface="Times New Roman" pitchFamily="18" charset="0"/>
                <a:cs typeface="Times New Roman" pitchFamily="18" charset="0"/>
              </a:rPr>
              <a:t>科学院院士</a:t>
            </a:r>
            <a:r>
              <a:rPr lang="zh-CN" altLang="en-US" sz="2300" dirty="0" smtClean="0">
                <a:latin typeface="Times New Roman" pitchFamily="18" charset="0"/>
                <a:cs typeface="Times New Roman" pitchFamily="18" charset="0"/>
              </a:rPr>
              <a:t>。</a:t>
            </a:r>
          </a:p>
          <a:p>
            <a:pPr indent="-171450"/>
            <a:r>
              <a:rPr lang="en-US" altLang="zh-CN" sz="2300" dirty="0" smtClean="0">
                <a:latin typeface="Times New Roman" pitchFamily="18" charset="0"/>
                <a:cs typeface="Times New Roman" pitchFamily="18" charset="0"/>
              </a:rPr>
              <a:t>1822</a:t>
            </a:r>
            <a:r>
              <a:rPr lang="zh-CN" altLang="en-US" sz="2300" dirty="0" smtClean="0">
                <a:latin typeface="Times New Roman" pitchFamily="18" charset="0"/>
                <a:cs typeface="Times New Roman" pitchFamily="18" charset="0"/>
              </a:rPr>
              <a:t>年任该院终身秘书，后又任法兰西学院终身秘书和理工科大学校务委员会主席。 </a:t>
            </a:r>
          </a:p>
          <a:p>
            <a:pPr indent="-171450"/>
            <a:r>
              <a:rPr lang="en-US" altLang="zh-CN" sz="2300" dirty="0" smtClean="0">
                <a:latin typeface="Times New Roman" pitchFamily="18" charset="0"/>
                <a:cs typeface="Times New Roman" pitchFamily="18" charset="0"/>
              </a:rPr>
              <a:t>1830</a:t>
            </a:r>
            <a:r>
              <a:rPr lang="zh-CN" altLang="en-US" sz="2300" dirty="0" smtClean="0">
                <a:latin typeface="Times New Roman" pitchFamily="18" charset="0"/>
                <a:cs typeface="Times New Roman" pitchFamily="18" charset="0"/>
              </a:rPr>
              <a:t>年</a:t>
            </a:r>
            <a:r>
              <a:rPr lang="en-US" altLang="zh-CN" sz="2300" dirty="0" smtClean="0">
                <a:latin typeface="Times New Roman" pitchFamily="18" charset="0"/>
                <a:cs typeface="Times New Roman" pitchFamily="18" charset="0"/>
              </a:rPr>
              <a:t>5</a:t>
            </a:r>
            <a:r>
              <a:rPr lang="zh-CN" altLang="en-US" sz="2300" dirty="0" smtClean="0">
                <a:latin typeface="Times New Roman" pitchFamily="18" charset="0"/>
                <a:cs typeface="Times New Roman" pitchFamily="18" charset="0"/>
              </a:rPr>
              <a:t>月</a:t>
            </a:r>
            <a:r>
              <a:rPr lang="en-US" altLang="zh-CN" sz="2300" dirty="0" smtClean="0">
                <a:latin typeface="Times New Roman" pitchFamily="18" charset="0"/>
                <a:cs typeface="Times New Roman" pitchFamily="18" charset="0"/>
              </a:rPr>
              <a:t>16</a:t>
            </a:r>
            <a:r>
              <a:rPr lang="zh-CN" altLang="en-US" sz="2300" dirty="0" smtClean="0">
                <a:latin typeface="Times New Roman" pitchFamily="18" charset="0"/>
                <a:cs typeface="Times New Roman" pitchFamily="18" charset="0"/>
              </a:rPr>
              <a:t>日卒于巴黎。</a:t>
            </a:r>
          </a:p>
          <a:p>
            <a:pPr indent="-171450"/>
            <a:endParaRPr lang="zh-CN" altLang="en-US" sz="2400" dirty="0">
              <a:latin typeface="Times New Roman" pitchFamily="18" charset="0"/>
              <a:cs typeface="Times New Roman" pitchFamily="18" charset="0"/>
            </a:endParaRPr>
          </a:p>
        </p:txBody>
      </p:sp>
      <p:pic>
        <p:nvPicPr>
          <p:cNvPr id="203778" name="Picture 2" descr="http://a.hiphotos.baidu.com/baike/pic/item/d009b3de9c82d158c405cc5d800a19d8bd3e4252.jpg"/>
          <p:cNvPicPr>
            <a:picLocks noChangeAspect="1" noChangeArrowheads="1"/>
          </p:cNvPicPr>
          <p:nvPr/>
        </p:nvPicPr>
        <p:blipFill>
          <a:blip r:embed="rId2" cstate="print"/>
          <a:srcRect/>
          <a:stretch>
            <a:fillRect/>
          </a:stretch>
        </p:blipFill>
        <p:spPr bwMode="auto">
          <a:xfrm>
            <a:off x="6732240" y="105713"/>
            <a:ext cx="2016224" cy="3035255"/>
          </a:xfrm>
          <a:prstGeom prst="rect">
            <a:avLst/>
          </a:prstGeom>
          <a:noFill/>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Rot="1" noChangeArrowheads="1"/>
          </p:cNvSpPr>
          <p:nvPr>
            <p:ph type="title" idx="4294967295"/>
          </p:nvPr>
        </p:nvSpPr>
        <p:spPr>
          <a:xfrm>
            <a:off x="755576" y="1196752"/>
            <a:ext cx="7651750" cy="1431925"/>
          </a:xfrm>
        </p:spPr>
        <p:txBody>
          <a:bodyPr>
            <a:normAutofit/>
          </a:bodyPr>
          <a:lstStyle/>
          <a:p>
            <a:pPr eaLnBrk="1" hangingPunct="1"/>
            <a:r>
              <a:rPr lang="zh-CN" sz="4800" b="1" dirty="0" smtClean="0">
                <a:latin typeface="宋体" pitchFamily="2" charset="-122"/>
              </a:rPr>
              <a:t>第</a:t>
            </a:r>
            <a:r>
              <a:rPr lang="zh-CN" altLang="en-US" sz="4800" b="1" dirty="0" smtClean="0">
                <a:latin typeface="宋体" pitchFamily="2" charset="-122"/>
              </a:rPr>
              <a:t>十</a:t>
            </a:r>
            <a:r>
              <a:rPr lang="zh-CN" sz="4800" b="1" dirty="0" smtClean="0">
                <a:latin typeface="宋体" pitchFamily="2" charset="-122"/>
              </a:rPr>
              <a:t>章  图像</a:t>
            </a:r>
            <a:r>
              <a:rPr lang="zh-CN" altLang="en-US" sz="4800" b="1" dirty="0" smtClean="0">
                <a:latin typeface="宋体" pitchFamily="2" charset="-122"/>
              </a:rPr>
              <a:t>变换</a:t>
            </a:r>
            <a:endParaRPr lang="zh-CN" sz="4800" b="1" dirty="0" smtClean="0">
              <a:latin typeface="宋体" pitchFamily="2" charset="-122"/>
            </a:endParaRPr>
          </a:p>
        </p:txBody>
      </p:sp>
      <p:sp>
        <p:nvSpPr>
          <p:cNvPr id="8195" name="副标题 2"/>
          <p:cNvSpPr txBox="1">
            <a:spLocks noChangeArrowheads="1"/>
          </p:cNvSpPr>
          <p:nvPr/>
        </p:nvSpPr>
        <p:spPr bwMode="auto">
          <a:xfrm>
            <a:off x="1331913" y="3716338"/>
            <a:ext cx="6400800" cy="1752600"/>
          </a:xfrm>
          <a:prstGeom prst="rect">
            <a:avLst/>
          </a:prstGeom>
          <a:noFill/>
          <a:ln w="9525">
            <a:noFill/>
            <a:miter lim="800000"/>
            <a:headEnd/>
            <a:tailEnd/>
          </a:ln>
        </p:spPr>
        <p:txBody>
          <a:bodyPr/>
          <a:lstStyle/>
          <a:p>
            <a:pPr marL="342900" indent="-342900" algn="ctr">
              <a:lnSpc>
                <a:spcPct val="80000"/>
              </a:lnSpc>
              <a:spcBef>
                <a:spcPct val="20000"/>
              </a:spcBef>
              <a:buFont typeface="Arial" charset="0"/>
              <a:buNone/>
            </a:pPr>
            <a:r>
              <a:rPr lang="zh-CN" altLang="en-US" sz="3200" b="1" dirty="0">
                <a:latin typeface="Calibri" pitchFamily="34" charset="0"/>
              </a:rPr>
              <a:t>童立靖</a:t>
            </a:r>
            <a:endParaRPr lang="en-US" sz="3200" b="1" dirty="0">
              <a:latin typeface="Calibri" pitchFamily="34" charset="0"/>
            </a:endParaRPr>
          </a:p>
          <a:p>
            <a:pPr marL="342900" indent="-342900" algn="ctr">
              <a:lnSpc>
                <a:spcPct val="80000"/>
              </a:lnSpc>
              <a:spcBef>
                <a:spcPct val="20000"/>
              </a:spcBef>
              <a:buFont typeface="Arial" charset="0"/>
              <a:buNone/>
            </a:pPr>
            <a:r>
              <a:rPr lang="zh-CN" altLang="en-US" sz="3200" b="1" dirty="0" smtClean="0">
                <a:latin typeface="Calibri" pitchFamily="34" charset="0"/>
              </a:rPr>
              <a:t>北方工业大学计算机学院</a:t>
            </a:r>
            <a:endParaRPr lang="en-US" sz="3200" b="1" dirty="0">
              <a:latin typeface="Calibri" pitchFamily="34" charset="0"/>
            </a:endParaRPr>
          </a:p>
          <a:p>
            <a:pPr marL="342900" indent="-342900" algn="ctr">
              <a:lnSpc>
                <a:spcPct val="80000"/>
              </a:lnSpc>
              <a:spcBef>
                <a:spcPct val="20000"/>
              </a:spcBef>
              <a:buFont typeface="Arial" charset="0"/>
              <a:buNone/>
            </a:pPr>
            <a:r>
              <a:rPr lang="en-US" altLang="zh-CN" sz="3200" dirty="0">
                <a:latin typeface="Times New Roman" panose="02020603050405020304" pitchFamily="18" charset="0"/>
                <a:cs typeface="Times New Roman" panose="02020603050405020304" pitchFamily="18" charset="0"/>
              </a:rPr>
              <a:t>tong_lijing@163.com</a:t>
            </a:r>
            <a:endParaRPr lang="zh-CN" altLang="en-US" sz="3200" dirty="0">
              <a:latin typeface="Times New Roman" panose="02020603050405020304" pitchFamily="18" charset="0"/>
              <a:cs typeface="Times New Roman" panose="02020603050405020304" pitchFamily="18" charset="0"/>
            </a:endParaRPr>
          </a:p>
          <a:p>
            <a:pPr marL="342900" indent="-342900" algn="ctr">
              <a:lnSpc>
                <a:spcPct val="80000"/>
              </a:lnSpc>
              <a:spcBef>
                <a:spcPct val="20000"/>
              </a:spcBef>
              <a:buFont typeface="Arial" charset="0"/>
              <a:buNone/>
            </a:pPr>
            <a:endParaRPr lang="zh-CN" altLang="en-US" sz="2700" dirty="0">
              <a:latin typeface="Calibri" pitchFamily="34" charset="0"/>
            </a:endParaRPr>
          </a:p>
        </p:txBody>
      </p:sp>
    </p:spTree>
    <p:extLst>
      <p:ext uri="{BB962C8B-B14F-4D97-AF65-F5344CB8AC3E}">
        <p14:creationId xmlns:p14="http://schemas.microsoft.com/office/powerpoint/2010/main" val="608415209"/>
      </p:ext>
    </p:extLst>
  </p:cSld>
  <p:clrMapOvr>
    <a:masterClrMapping/>
  </p:clrMapOvr>
  <p:transition>
    <p:check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标题 1"/>
          <p:cNvSpPr>
            <a:spLocks noGrp="1"/>
          </p:cNvSpPr>
          <p:nvPr>
            <p:ph type="title" idx="4294967295"/>
          </p:nvPr>
        </p:nvSpPr>
        <p:spPr>
          <a:xfrm>
            <a:off x="251520" y="260648"/>
            <a:ext cx="8229600" cy="1143000"/>
          </a:xfrm>
        </p:spPr>
        <p:txBody>
          <a:bodyPr/>
          <a:lstStyle/>
          <a:p>
            <a:r>
              <a:rPr lang="zh-CN" altLang="en-US" b="1" dirty="0" smtClean="0">
                <a:latin typeface="Times New Roman" pitchFamily="18" charset="0"/>
                <a:cs typeface="Times New Roman" pitchFamily="18" charset="0"/>
              </a:rPr>
              <a:t>傅里叶变换的提出</a:t>
            </a:r>
          </a:p>
        </p:txBody>
      </p:sp>
      <p:sp>
        <p:nvSpPr>
          <p:cNvPr id="3" name="矩形 2"/>
          <p:cNvSpPr>
            <a:spLocks noChangeArrowheads="1"/>
          </p:cNvSpPr>
          <p:nvPr/>
        </p:nvSpPr>
        <p:spPr bwMode="auto">
          <a:xfrm>
            <a:off x="428625" y="1428750"/>
            <a:ext cx="8501063" cy="4893647"/>
          </a:xfrm>
          <a:prstGeom prst="rect">
            <a:avLst/>
          </a:prstGeom>
          <a:noFill/>
          <a:ln w="9525">
            <a:noFill/>
            <a:miter lim="800000"/>
            <a:headEnd/>
            <a:tailEnd/>
          </a:ln>
        </p:spPr>
        <p:txBody>
          <a:bodyPr>
            <a:spAutoFit/>
          </a:bodyPr>
          <a:lstStyle/>
          <a:p>
            <a:r>
              <a:rPr lang="en-US" altLang="zh-CN" sz="2400" dirty="0">
                <a:latin typeface="Times New Roman" pitchFamily="18" charset="0"/>
                <a:ea typeface="微软雅黑" pitchFamily="34" charset="-122"/>
                <a:cs typeface="Times New Roman" pitchFamily="18" charset="0"/>
              </a:rPr>
              <a:t>    </a:t>
            </a:r>
            <a:r>
              <a:rPr lang="en-US" altLang="zh-CN" sz="2400" b="1" dirty="0">
                <a:solidFill>
                  <a:srgbClr val="0000FF"/>
                </a:solidFill>
                <a:latin typeface="Times New Roman" pitchFamily="18" charset="0"/>
                <a:ea typeface="+mn-ea"/>
                <a:cs typeface="Times New Roman" pitchFamily="18" charset="0"/>
              </a:rPr>
              <a:t>1807 </a:t>
            </a:r>
            <a:r>
              <a:rPr lang="zh-CN" altLang="en-US" sz="2400" b="1" dirty="0">
                <a:solidFill>
                  <a:srgbClr val="0000FF"/>
                </a:solidFill>
                <a:latin typeface="Times New Roman" pitchFamily="18" charset="0"/>
                <a:ea typeface="+mn-ea"/>
                <a:cs typeface="Times New Roman" pitchFamily="18" charset="0"/>
              </a:rPr>
              <a:t>年</a:t>
            </a:r>
            <a:r>
              <a:rPr lang="zh-CN" altLang="en-US" sz="2400" dirty="0">
                <a:latin typeface="Times New Roman" pitchFamily="18" charset="0"/>
                <a:ea typeface="+mn-ea"/>
                <a:cs typeface="Times New Roman" pitchFamily="18" charset="0"/>
              </a:rPr>
              <a:t>，法国数学家傅里叶在一篇</a:t>
            </a:r>
            <a:r>
              <a:rPr lang="zh-CN" altLang="en-US" sz="2400" b="1" dirty="0">
                <a:solidFill>
                  <a:srgbClr val="0000FF"/>
                </a:solidFill>
                <a:latin typeface="Times New Roman" pitchFamily="18" charset="0"/>
                <a:ea typeface="+mn-ea"/>
                <a:cs typeface="Times New Roman" pitchFamily="18" charset="0"/>
              </a:rPr>
              <a:t>向巴黎科学院递交</a:t>
            </a:r>
            <a:r>
              <a:rPr lang="zh-CN" altLang="en-US" sz="2400" dirty="0">
                <a:latin typeface="Times New Roman" pitchFamily="18" charset="0"/>
                <a:ea typeface="+mn-ea"/>
                <a:cs typeface="Times New Roman" pitchFamily="18" charset="0"/>
              </a:rPr>
              <a:t>的革命性的论文</a:t>
            </a:r>
            <a:r>
              <a:rPr lang="en-US" sz="2400" dirty="0">
                <a:latin typeface="Times New Roman" pitchFamily="18" charset="0"/>
                <a:ea typeface="+mn-ea"/>
                <a:cs typeface="Times New Roman" pitchFamily="18" charset="0"/>
              </a:rPr>
              <a:t> </a:t>
            </a:r>
            <a:r>
              <a:rPr lang="en-US" altLang="zh-CN" sz="2400" dirty="0">
                <a:latin typeface="Times New Roman" pitchFamily="18" charset="0"/>
                <a:ea typeface="+mn-ea"/>
                <a:cs typeface="Times New Roman" pitchFamily="18" charset="0"/>
              </a:rPr>
              <a:t>《</a:t>
            </a:r>
            <a:r>
              <a:rPr lang="zh-CN" altLang="en-US" sz="2400" dirty="0">
                <a:latin typeface="Times New Roman" pitchFamily="18" charset="0"/>
                <a:ea typeface="+mn-ea"/>
                <a:cs typeface="Times New Roman" pitchFamily="18" charset="0"/>
              </a:rPr>
              <a:t>固体中的热传播</a:t>
            </a:r>
            <a:r>
              <a:rPr lang="en-US" altLang="zh-CN" sz="2400" dirty="0">
                <a:latin typeface="Times New Roman" pitchFamily="18" charset="0"/>
                <a:ea typeface="+mn-ea"/>
                <a:cs typeface="Times New Roman" pitchFamily="18" charset="0"/>
              </a:rPr>
              <a:t>》</a:t>
            </a:r>
            <a:r>
              <a:rPr lang="zh-CN" altLang="en-US" sz="2400" dirty="0">
                <a:latin typeface="Times New Roman" pitchFamily="18" charset="0"/>
                <a:ea typeface="+mn-ea"/>
                <a:cs typeface="Times New Roman" pitchFamily="18" charset="0"/>
              </a:rPr>
              <a:t>中，提出了一个崭新的观念：</a:t>
            </a:r>
            <a:r>
              <a:rPr lang="zh-CN" altLang="en-US" sz="2400" b="1" dirty="0">
                <a:solidFill>
                  <a:srgbClr val="0000FF"/>
                </a:solidFill>
                <a:latin typeface="Times New Roman" pitchFamily="18" charset="0"/>
                <a:ea typeface="+mn-ea"/>
                <a:cs typeface="Times New Roman" pitchFamily="18" charset="0"/>
              </a:rPr>
              <a:t>任何一个函数都可以表达为一系列不同频率的简谐振动（即简单的三角函数）的叠加。</a:t>
            </a:r>
            <a:endParaRPr lang="en-US" altLang="zh-CN" sz="2400" b="1" dirty="0">
              <a:solidFill>
                <a:srgbClr val="0000FF"/>
              </a:solidFill>
              <a:latin typeface="Times New Roman" pitchFamily="18" charset="0"/>
              <a:ea typeface="+mn-ea"/>
              <a:cs typeface="Times New Roman" pitchFamily="18" charset="0"/>
            </a:endParaRPr>
          </a:p>
          <a:p>
            <a:r>
              <a:rPr lang="en-US" altLang="zh-CN" sz="2400" b="1" dirty="0">
                <a:solidFill>
                  <a:schemeClr val="bg1"/>
                </a:solidFill>
                <a:latin typeface="Times New Roman" pitchFamily="18" charset="0"/>
                <a:ea typeface="+mn-ea"/>
                <a:cs typeface="Times New Roman" pitchFamily="18" charset="0"/>
              </a:rPr>
              <a:t>    </a:t>
            </a:r>
            <a:r>
              <a:rPr lang="zh-CN" altLang="en-US" sz="2400" dirty="0">
                <a:latin typeface="Times New Roman" pitchFamily="18" charset="0"/>
                <a:ea typeface="+mn-ea"/>
                <a:cs typeface="Times New Roman" pitchFamily="18" charset="0"/>
              </a:rPr>
              <a:t>有趣的是，这结论是他研究热传导问题的一个</a:t>
            </a:r>
            <a:r>
              <a:rPr lang="zh-CN" altLang="en-US" sz="2400" b="1" dirty="0">
                <a:solidFill>
                  <a:srgbClr val="0000FF"/>
                </a:solidFill>
                <a:latin typeface="Times New Roman" pitchFamily="18" charset="0"/>
                <a:ea typeface="+mn-ea"/>
                <a:cs typeface="Times New Roman" pitchFamily="18" charset="0"/>
              </a:rPr>
              <a:t>副产品</a:t>
            </a:r>
            <a:r>
              <a:rPr lang="zh-CN" altLang="en-US" sz="2400" dirty="0">
                <a:latin typeface="Times New Roman" pitchFamily="18" charset="0"/>
                <a:ea typeface="+mn-ea"/>
                <a:cs typeface="Times New Roman" pitchFamily="18" charset="0"/>
              </a:rPr>
              <a:t>。这篇论文经</a:t>
            </a:r>
            <a:r>
              <a:rPr lang="zh-CN" altLang="en-US" sz="2400" b="1" dirty="0">
                <a:solidFill>
                  <a:srgbClr val="0000FF"/>
                </a:solidFill>
                <a:latin typeface="Times New Roman" pitchFamily="18" charset="0"/>
                <a:ea typeface="+mn-ea"/>
                <a:cs typeface="Times New Roman" pitchFamily="18" charset="0"/>
              </a:rPr>
              <a:t>拉格朗日</a:t>
            </a:r>
            <a:r>
              <a:rPr lang="en-US" sz="2400" b="1" dirty="0">
                <a:solidFill>
                  <a:srgbClr val="0000FF"/>
                </a:solidFill>
                <a:latin typeface="Times New Roman" pitchFamily="18" charset="0"/>
                <a:ea typeface="+mn-ea"/>
                <a:cs typeface="Times New Roman" pitchFamily="18" charset="0"/>
              </a:rPr>
              <a:t> </a:t>
            </a:r>
            <a:r>
              <a:rPr lang="zh-CN" altLang="en-US" sz="2400" b="1" dirty="0">
                <a:solidFill>
                  <a:srgbClr val="0000FF"/>
                </a:solidFill>
                <a:latin typeface="Times New Roman" pitchFamily="18" charset="0"/>
                <a:ea typeface="+mn-ea"/>
                <a:cs typeface="Times New Roman" pitchFamily="18" charset="0"/>
              </a:rPr>
              <a:t>、拉普拉斯和勒让德</a:t>
            </a:r>
            <a:r>
              <a:rPr lang="zh-CN" altLang="en-US" sz="2400" dirty="0">
                <a:latin typeface="Times New Roman" pitchFamily="18" charset="0"/>
                <a:ea typeface="+mn-ea"/>
                <a:cs typeface="Times New Roman" pitchFamily="18" charset="0"/>
              </a:rPr>
              <a:t>等人审阅后</a:t>
            </a:r>
            <a:r>
              <a:rPr lang="zh-CN" altLang="en-US" sz="2400" b="1" dirty="0">
                <a:solidFill>
                  <a:srgbClr val="0000FF"/>
                </a:solidFill>
                <a:latin typeface="Times New Roman" pitchFamily="18" charset="0"/>
                <a:ea typeface="+mn-ea"/>
                <a:cs typeface="Times New Roman" pitchFamily="18" charset="0"/>
              </a:rPr>
              <a:t>被拒绝</a:t>
            </a:r>
            <a:r>
              <a:rPr lang="zh-CN" altLang="en-US" sz="2400" dirty="0">
                <a:latin typeface="Times New Roman" pitchFamily="18" charset="0"/>
                <a:ea typeface="+mn-ea"/>
                <a:cs typeface="Times New Roman" pitchFamily="18" charset="0"/>
              </a:rPr>
              <a:t>了，原因是他的思想过于粗糙且极不严密。</a:t>
            </a:r>
            <a:endParaRPr lang="en-US" altLang="zh-CN" sz="2400" dirty="0">
              <a:latin typeface="Times New Roman" pitchFamily="18" charset="0"/>
              <a:ea typeface="+mn-ea"/>
              <a:cs typeface="Times New Roman" pitchFamily="18" charset="0"/>
            </a:endParaRPr>
          </a:p>
          <a:p>
            <a:r>
              <a:rPr lang="en-US" sz="2400" b="1" dirty="0">
                <a:solidFill>
                  <a:srgbClr val="0000FF"/>
                </a:solidFill>
                <a:latin typeface="Times New Roman" pitchFamily="18" charset="0"/>
                <a:ea typeface="+mn-ea"/>
                <a:cs typeface="Times New Roman" pitchFamily="18" charset="0"/>
              </a:rPr>
              <a:t>    </a:t>
            </a:r>
            <a:r>
              <a:rPr lang="en-US" altLang="zh-CN" sz="2400" b="1" dirty="0">
                <a:solidFill>
                  <a:srgbClr val="0000FF"/>
                </a:solidFill>
                <a:latin typeface="Times New Roman" pitchFamily="18" charset="0"/>
                <a:ea typeface="+mn-ea"/>
                <a:cs typeface="Times New Roman" pitchFamily="18" charset="0"/>
              </a:rPr>
              <a:t>1811 </a:t>
            </a:r>
            <a:r>
              <a:rPr lang="zh-CN" altLang="en-US" sz="2400" b="1" dirty="0">
                <a:solidFill>
                  <a:srgbClr val="0000FF"/>
                </a:solidFill>
                <a:latin typeface="Times New Roman" pitchFamily="18" charset="0"/>
                <a:ea typeface="+mn-ea"/>
                <a:cs typeface="Times New Roman" pitchFamily="18" charset="0"/>
              </a:rPr>
              <a:t>年</a:t>
            </a:r>
            <a:r>
              <a:rPr lang="zh-CN" altLang="en-US" sz="2400" dirty="0">
                <a:latin typeface="Times New Roman" pitchFamily="18" charset="0"/>
                <a:ea typeface="+mn-ea"/>
                <a:cs typeface="Times New Roman" pitchFamily="18" charset="0"/>
              </a:rPr>
              <a:t>傅里叶递交了修改后的论文，这一次论文获得了科学院的</a:t>
            </a:r>
            <a:r>
              <a:rPr lang="zh-CN" altLang="en-US" sz="2400" b="1" dirty="0">
                <a:solidFill>
                  <a:srgbClr val="0000FF"/>
                </a:solidFill>
                <a:latin typeface="Times New Roman" pitchFamily="18" charset="0"/>
                <a:ea typeface="+mn-ea"/>
                <a:cs typeface="Times New Roman" pitchFamily="18" charset="0"/>
              </a:rPr>
              <a:t>奖金，</a:t>
            </a:r>
            <a:r>
              <a:rPr lang="zh-CN" altLang="en-US" sz="2400" dirty="0">
                <a:latin typeface="Times New Roman" pitchFamily="18" charset="0"/>
                <a:ea typeface="+mn-ea"/>
                <a:cs typeface="Times New Roman" pitchFamily="18" charset="0"/>
              </a:rPr>
              <a:t>但是仍然因为缺乏严密性而</a:t>
            </a:r>
            <a:r>
              <a:rPr lang="zh-CN" altLang="en-US" sz="2400" b="1" dirty="0">
                <a:solidFill>
                  <a:srgbClr val="0000FF"/>
                </a:solidFill>
                <a:latin typeface="Times New Roman" pitchFamily="18" charset="0"/>
                <a:ea typeface="+mn-ea"/>
                <a:cs typeface="Times New Roman" pitchFamily="18" charset="0"/>
              </a:rPr>
              <a:t>被拒绝</a:t>
            </a:r>
            <a:r>
              <a:rPr lang="zh-CN" altLang="en-US" sz="2400" dirty="0">
                <a:latin typeface="Times New Roman" pitchFamily="18" charset="0"/>
                <a:ea typeface="+mn-ea"/>
                <a:cs typeface="Times New Roman" pitchFamily="18" charset="0"/>
              </a:rPr>
              <a:t>刊载在科学院的</a:t>
            </a:r>
            <a:r>
              <a:rPr lang="en-US" altLang="zh-CN" sz="2400" dirty="0">
                <a:latin typeface="Times New Roman" pitchFamily="18" charset="0"/>
                <a:ea typeface="+mn-ea"/>
                <a:cs typeface="Times New Roman" pitchFamily="18" charset="0"/>
              </a:rPr>
              <a:t>《</a:t>
            </a:r>
            <a:r>
              <a:rPr lang="zh-CN" altLang="en-US" sz="2400" dirty="0">
                <a:latin typeface="Times New Roman" pitchFamily="18" charset="0"/>
                <a:ea typeface="+mn-ea"/>
                <a:cs typeface="Times New Roman" pitchFamily="18" charset="0"/>
              </a:rPr>
              <a:t>报告</a:t>
            </a:r>
            <a:r>
              <a:rPr lang="en-US" altLang="zh-CN" sz="2400" dirty="0">
                <a:latin typeface="Times New Roman" pitchFamily="18" charset="0"/>
                <a:ea typeface="+mn-ea"/>
                <a:cs typeface="Times New Roman" pitchFamily="18" charset="0"/>
              </a:rPr>
              <a:t>》</a:t>
            </a:r>
            <a:r>
              <a:rPr lang="zh-CN" altLang="en-US" sz="2400" dirty="0">
                <a:latin typeface="Times New Roman" pitchFamily="18" charset="0"/>
                <a:ea typeface="+mn-ea"/>
                <a:cs typeface="Times New Roman" pitchFamily="18" charset="0"/>
              </a:rPr>
              <a:t>中。</a:t>
            </a:r>
            <a:endParaRPr lang="en-US" altLang="zh-CN" sz="2400" dirty="0">
              <a:latin typeface="Times New Roman" pitchFamily="18" charset="0"/>
              <a:ea typeface="+mn-ea"/>
              <a:cs typeface="Times New Roman" pitchFamily="18" charset="0"/>
            </a:endParaRPr>
          </a:p>
          <a:p>
            <a:r>
              <a:rPr lang="en-US" altLang="zh-CN" sz="2400" dirty="0">
                <a:latin typeface="Times New Roman" pitchFamily="18" charset="0"/>
                <a:ea typeface="+mn-ea"/>
                <a:cs typeface="Times New Roman" pitchFamily="18" charset="0"/>
              </a:rPr>
              <a:t>    </a:t>
            </a:r>
            <a:r>
              <a:rPr lang="zh-CN" altLang="en-US" sz="2400" dirty="0">
                <a:latin typeface="Times New Roman" pitchFamily="18" charset="0"/>
                <a:ea typeface="+mn-ea"/>
                <a:cs typeface="Times New Roman" pitchFamily="18" charset="0"/>
              </a:rPr>
              <a:t>傅里叶对此</a:t>
            </a:r>
            <a:r>
              <a:rPr lang="zh-CN" altLang="en-US" sz="2400" b="1" dirty="0">
                <a:solidFill>
                  <a:srgbClr val="0000FF"/>
                </a:solidFill>
                <a:latin typeface="Times New Roman" pitchFamily="18" charset="0"/>
                <a:ea typeface="+mn-ea"/>
                <a:cs typeface="Times New Roman" pitchFamily="18" charset="0"/>
              </a:rPr>
              <a:t>耿耿于怀，</a:t>
            </a:r>
            <a:r>
              <a:rPr lang="zh-CN" altLang="en-US" sz="2400" dirty="0">
                <a:latin typeface="Times New Roman" pitchFamily="18" charset="0"/>
                <a:ea typeface="+mn-ea"/>
                <a:cs typeface="Times New Roman" pitchFamily="18" charset="0"/>
              </a:rPr>
              <a:t>直到</a:t>
            </a:r>
            <a:r>
              <a:rPr lang="en-US" sz="2400" dirty="0">
                <a:latin typeface="Times New Roman" pitchFamily="18" charset="0"/>
                <a:ea typeface="+mn-ea"/>
                <a:cs typeface="Times New Roman" pitchFamily="18" charset="0"/>
              </a:rPr>
              <a:t> </a:t>
            </a:r>
            <a:r>
              <a:rPr lang="en-US" altLang="zh-CN" sz="2400" b="1" dirty="0">
                <a:solidFill>
                  <a:srgbClr val="0000FF"/>
                </a:solidFill>
                <a:latin typeface="Times New Roman" pitchFamily="18" charset="0"/>
                <a:ea typeface="+mn-ea"/>
                <a:cs typeface="Times New Roman" pitchFamily="18" charset="0"/>
              </a:rPr>
              <a:t>1824 </a:t>
            </a:r>
            <a:r>
              <a:rPr lang="zh-CN" altLang="en-US" sz="2400" b="1" dirty="0">
                <a:solidFill>
                  <a:srgbClr val="0000FF"/>
                </a:solidFill>
                <a:latin typeface="Times New Roman" pitchFamily="18" charset="0"/>
                <a:ea typeface="+mn-ea"/>
                <a:cs typeface="Times New Roman" pitchFamily="18" charset="0"/>
              </a:rPr>
              <a:t>年</a:t>
            </a:r>
            <a:r>
              <a:rPr lang="zh-CN" altLang="en-US" sz="2400" dirty="0">
                <a:latin typeface="Times New Roman" pitchFamily="18" charset="0"/>
                <a:ea typeface="+mn-ea"/>
                <a:cs typeface="Times New Roman" pitchFamily="18" charset="0"/>
              </a:rPr>
              <a:t>他本人成为了科学院的秘书，才得以把他</a:t>
            </a:r>
            <a:r>
              <a:rPr lang="en-US" sz="2400" dirty="0">
                <a:latin typeface="Times New Roman" pitchFamily="18" charset="0"/>
                <a:ea typeface="+mn-ea"/>
                <a:cs typeface="Times New Roman" pitchFamily="18" charset="0"/>
              </a:rPr>
              <a:t> </a:t>
            </a:r>
            <a:r>
              <a:rPr lang="en-US" altLang="zh-CN" sz="2400" dirty="0">
                <a:latin typeface="Times New Roman" pitchFamily="18" charset="0"/>
                <a:ea typeface="+mn-ea"/>
                <a:cs typeface="Times New Roman" pitchFamily="18" charset="0"/>
              </a:rPr>
              <a:t>1811 </a:t>
            </a:r>
            <a:r>
              <a:rPr lang="zh-CN" altLang="en-US" sz="2400" dirty="0">
                <a:latin typeface="Times New Roman" pitchFamily="18" charset="0"/>
                <a:ea typeface="+mn-ea"/>
                <a:cs typeface="Times New Roman" pitchFamily="18" charset="0"/>
              </a:rPr>
              <a:t>年的论文</a:t>
            </a:r>
            <a:r>
              <a:rPr lang="zh-CN" altLang="en-US" sz="2400" b="1" dirty="0">
                <a:solidFill>
                  <a:srgbClr val="0000FF"/>
                </a:solidFill>
                <a:latin typeface="Times New Roman" pitchFamily="18" charset="0"/>
                <a:ea typeface="+mn-ea"/>
                <a:cs typeface="Times New Roman" pitchFamily="18" charset="0"/>
              </a:rPr>
              <a:t>原封不动</a:t>
            </a:r>
            <a:r>
              <a:rPr lang="zh-CN" altLang="en-US" sz="2400" dirty="0">
                <a:latin typeface="Times New Roman" pitchFamily="18" charset="0"/>
                <a:ea typeface="+mn-ea"/>
                <a:cs typeface="Times New Roman" pitchFamily="18" charset="0"/>
              </a:rPr>
              <a:t>地发表在</a:t>
            </a:r>
            <a:r>
              <a:rPr lang="en-US" altLang="zh-CN" sz="2400" dirty="0">
                <a:latin typeface="Times New Roman" pitchFamily="18" charset="0"/>
                <a:ea typeface="+mn-ea"/>
                <a:cs typeface="Times New Roman" pitchFamily="18" charset="0"/>
              </a:rPr>
              <a:t>《</a:t>
            </a:r>
            <a:r>
              <a:rPr lang="zh-CN" altLang="en-US" sz="2400" dirty="0">
                <a:latin typeface="Times New Roman" pitchFamily="18" charset="0"/>
                <a:ea typeface="+mn-ea"/>
                <a:cs typeface="Times New Roman" pitchFamily="18" charset="0"/>
              </a:rPr>
              <a:t>报告</a:t>
            </a:r>
            <a:r>
              <a:rPr lang="en-US" altLang="zh-CN" sz="2400" dirty="0">
                <a:latin typeface="Times New Roman" pitchFamily="18" charset="0"/>
                <a:ea typeface="+mn-ea"/>
                <a:cs typeface="Times New Roman" pitchFamily="18" charset="0"/>
              </a:rPr>
              <a:t>》</a:t>
            </a:r>
            <a:r>
              <a:rPr lang="zh-CN" altLang="en-US" sz="2400" dirty="0">
                <a:latin typeface="Times New Roman" pitchFamily="18" charset="0"/>
                <a:ea typeface="+mn-ea"/>
                <a:cs typeface="Times New Roman" pitchFamily="18" charset="0"/>
              </a:rPr>
              <a:t>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b="1" dirty="0" smtClean="0">
                <a:latin typeface="Times New Roman" pitchFamily="18" charset="0"/>
                <a:cs typeface="Times New Roman" pitchFamily="18" charset="0"/>
              </a:rPr>
              <a:t>被“</a:t>
            </a:r>
            <a:r>
              <a:rPr lang="zh-CN" altLang="en-US" b="1" dirty="0">
                <a:latin typeface="Times New Roman" pitchFamily="18" charset="0"/>
                <a:cs typeface="Times New Roman" pitchFamily="18" charset="0"/>
              </a:rPr>
              <a:t>怀疑</a:t>
            </a:r>
            <a:r>
              <a:rPr lang="en-US" altLang="zh-CN" b="1" dirty="0" smtClean="0">
                <a:latin typeface="Times New Roman" pitchFamily="18" charset="0"/>
                <a:cs typeface="Times New Roman" pitchFamily="18" charset="0"/>
              </a:rPr>
              <a:t>”</a:t>
            </a:r>
            <a:r>
              <a:rPr lang="zh-CN" altLang="en-US" b="1" dirty="0" smtClean="0">
                <a:latin typeface="Times New Roman" pitchFamily="18" charset="0"/>
                <a:cs typeface="Times New Roman" pitchFamily="18" charset="0"/>
              </a:rPr>
              <a:t> 的概念</a:t>
            </a:r>
          </a:p>
        </p:txBody>
      </p:sp>
      <p:sp>
        <p:nvSpPr>
          <p:cNvPr id="422916" name="Rectangle 4"/>
          <p:cNvSpPr>
            <a:spLocks noGrp="1" noChangeArrowheads="1"/>
          </p:cNvSpPr>
          <p:nvPr>
            <p:ph idx="1"/>
          </p:nvPr>
        </p:nvSpPr>
        <p:spPr>
          <a:xfrm>
            <a:off x="0" y="5515123"/>
            <a:ext cx="8892480" cy="938213"/>
          </a:xfrm>
        </p:spPr>
        <p:txBody>
          <a:bodyPr rtlCol="0">
            <a:noAutofit/>
          </a:bodyPr>
          <a:lstStyle/>
          <a:p>
            <a:pPr>
              <a:lnSpc>
                <a:spcPct val="80000"/>
              </a:lnSpc>
              <a:defRPr/>
            </a:pPr>
            <a:r>
              <a:rPr lang="zh-CN" altLang="en-US" dirty="0" smtClean="0">
                <a:latin typeface="Times New Roman" pitchFamily="18" charset="0"/>
                <a:cs typeface="Times New Roman" pitchFamily="18" charset="0"/>
              </a:rPr>
              <a:t>在最下面的函数是上面四个函数的和。在</a:t>
            </a:r>
            <a:r>
              <a:rPr lang="en-US" altLang="zh-CN" dirty="0" smtClean="0">
                <a:latin typeface="Times New Roman" pitchFamily="18" charset="0"/>
                <a:cs typeface="Times New Roman" pitchFamily="18" charset="0"/>
              </a:rPr>
              <a:t>1807</a:t>
            </a:r>
            <a:r>
              <a:rPr lang="zh-CN" altLang="en-US" dirty="0" smtClean="0">
                <a:latin typeface="Times New Roman" pitchFamily="18" charset="0"/>
                <a:cs typeface="Times New Roman" pitchFamily="18" charset="0"/>
              </a:rPr>
              <a:t>年，傅里叶的思想</a:t>
            </a:r>
            <a:r>
              <a:rPr lang="en-US"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周期函数可以表示为加权的正弦与余弦和的形式</a:t>
            </a:r>
            <a:r>
              <a:rPr lang="en-US" altLang="zh-CN" dirty="0" smtClean="0">
                <a:latin typeface="Times New Roman" pitchFamily="18" charset="0"/>
                <a:cs typeface="Times New Roman" pitchFamily="18" charset="0"/>
              </a:rPr>
              <a:t>-----</a:t>
            </a:r>
            <a:r>
              <a:rPr lang="zh-CN" altLang="en-US" b="1" dirty="0" smtClean="0">
                <a:solidFill>
                  <a:srgbClr val="0000FF"/>
                </a:solidFill>
                <a:latin typeface="Times New Roman" pitchFamily="18" charset="0"/>
                <a:cs typeface="Times New Roman" pitchFamily="18" charset="0"/>
              </a:rPr>
              <a:t>遭到了怀疑</a:t>
            </a:r>
            <a:r>
              <a:rPr lang="zh-CN" altLang="en-US" dirty="0" smtClean="0">
                <a:latin typeface="Times New Roman" pitchFamily="18" charset="0"/>
                <a:cs typeface="Times New Roman" pitchFamily="18" charset="0"/>
              </a:rPr>
              <a:t>。</a:t>
            </a:r>
          </a:p>
        </p:txBody>
      </p:sp>
      <p:pic>
        <p:nvPicPr>
          <p:cNvPr id="422915" name="Picture 3"/>
          <p:cNvPicPr>
            <a:picLocks noChangeAspect="1" noChangeArrowheads="1"/>
          </p:cNvPicPr>
          <p:nvPr/>
        </p:nvPicPr>
        <p:blipFill>
          <a:blip r:embed="rId2" cstate="print"/>
          <a:srcRect/>
          <a:stretch>
            <a:fillRect/>
          </a:stretch>
        </p:blipFill>
        <p:spPr bwMode="auto">
          <a:xfrm>
            <a:off x="323528" y="1411387"/>
            <a:ext cx="8568952" cy="4033837"/>
          </a:xfrm>
          <a:prstGeom prst="rect">
            <a:avLst/>
          </a:prstGeom>
          <a:noFill/>
          <a:ln w="9525">
            <a:noFill/>
            <a:miter lim="800000"/>
            <a:headEnd/>
            <a:tailEnd/>
          </a:ln>
        </p:spPr>
      </p:pic>
      <p:sp>
        <p:nvSpPr>
          <p:cNvPr id="46085" name="Rectangle 5"/>
          <p:cNvSpPr>
            <a:spLocks noChangeArrowheads="1"/>
          </p:cNvSpPr>
          <p:nvPr/>
        </p:nvSpPr>
        <p:spPr bwMode="auto">
          <a:xfrm>
            <a:off x="468313" y="2997200"/>
            <a:ext cx="2735535" cy="1077218"/>
          </a:xfrm>
          <a:prstGeom prst="rect">
            <a:avLst/>
          </a:prstGeom>
          <a:noFill/>
          <a:ln w="9525">
            <a:noFill/>
            <a:miter lim="800000"/>
            <a:headEnd/>
            <a:tailEnd/>
          </a:ln>
        </p:spPr>
        <p:txBody>
          <a:bodyPr wrap="square">
            <a:spAutoFit/>
          </a:bodyPr>
          <a:lstStyle/>
          <a:p>
            <a:r>
              <a:rPr lang="zh-CN" altLang="en-US" sz="3200" dirty="0">
                <a:latin typeface="Times New Roman" pitchFamily="18" charset="0"/>
                <a:ea typeface="+mn-ea"/>
                <a:cs typeface="Times New Roman" pitchFamily="18" charset="0"/>
              </a:rPr>
              <a:t>频域叠加</a:t>
            </a:r>
          </a:p>
          <a:p>
            <a:r>
              <a:rPr lang="zh-CN" altLang="en-US" sz="3200" dirty="0">
                <a:latin typeface="Times New Roman" pitchFamily="18" charset="0"/>
                <a:ea typeface="+mn-ea"/>
                <a:cs typeface="Times New Roman" pitchFamily="18" charset="0"/>
              </a:rPr>
              <a:t>二维离散</a:t>
            </a:r>
            <a:r>
              <a:rPr lang="en-US" altLang="zh-CN" sz="3200" dirty="0">
                <a:latin typeface="Times New Roman" pitchFamily="18" charset="0"/>
                <a:ea typeface="+mn-ea"/>
                <a:cs typeface="Times New Roman" pitchFamily="18" charset="0"/>
              </a:rPr>
              <a:t>FT</a:t>
            </a:r>
            <a:endParaRPr lang="zh-TW" altLang="en-US" sz="3200" dirty="0">
              <a:latin typeface="Times New Roman" pitchFamily="18" charset="0"/>
              <a:ea typeface="+mn-ea"/>
              <a:cs typeface="Times New Roman"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22915"/>
                                        </p:tgtEl>
                                        <p:attrNameLst>
                                          <p:attrName>style.visibility</p:attrName>
                                        </p:attrNameLst>
                                      </p:cBhvr>
                                      <p:to>
                                        <p:strVal val="visible"/>
                                      </p:to>
                                    </p:set>
                                    <p:anim to="" calcmode="lin" valueType="num">
                                      <p:cBhvr>
                                        <p:cTn id="7" dur="1" fill="hold"/>
                                        <p:tgtEl>
                                          <p:spTgt spid="422915"/>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22916">
                                            <p:txEl>
                                              <p:pRg st="0" end="0"/>
                                            </p:txEl>
                                          </p:spTgt>
                                        </p:tgtEl>
                                        <p:attrNameLst>
                                          <p:attrName>style.visibility</p:attrName>
                                        </p:attrNameLst>
                                      </p:cBhvr>
                                      <p:to>
                                        <p:strVal val="visible"/>
                                      </p:to>
                                    </p:set>
                                    <p:anim to="" calcmode="lin" valueType="num">
                                      <p:cBhvr>
                                        <p:cTn id="12" dur="1" fill="hold"/>
                                        <p:tgtEl>
                                          <p:spTgt spid="422916">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6"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5590</TotalTime>
  <Words>2722</Words>
  <Application>Microsoft Office PowerPoint</Application>
  <PresentationFormat>全屏显示(4:3)</PresentationFormat>
  <Paragraphs>442</Paragraphs>
  <Slides>70</Slides>
  <Notes>33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70</vt:i4>
      </vt:variant>
    </vt:vector>
  </HeadingPairs>
  <TitlesOfParts>
    <vt:vector size="86" baseType="lpstr">
      <vt:lpstr>PMingLiU</vt:lpstr>
      <vt:lpstr>PMingLiU</vt:lpstr>
      <vt:lpstr>华文新魏</vt:lpstr>
      <vt:lpstr>宋体</vt:lpstr>
      <vt:lpstr>微软雅黑</vt:lpstr>
      <vt:lpstr>Arial</vt:lpstr>
      <vt:lpstr>Calibri</vt:lpstr>
      <vt:lpstr>Symbol</vt:lpstr>
      <vt:lpstr>Times New Roman</vt:lpstr>
      <vt:lpstr>Wingdings</vt:lpstr>
      <vt:lpstr>Office 主题</vt:lpstr>
      <vt:lpstr>公式</vt:lpstr>
      <vt:lpstr>Equation</vt:lpstr>
      <vt:lpstr>方程式</vt:lpstr>
      <vt:lpstr>Photo Editor 照片</vt:lpstr>
      <vt:lpstr>Vergelijking</vt:lpstr>
      <vt:lpstr>第十章  图像变换</vt:lpstr>
      <vt:lpstr>主要内容</vt:lpstr>
      <vt:lpstr>PowerPoint 演示文稿</vt:lpstr>
      <vt:lpstr>PowerPoint 演示文稿</vt:lpstr>
      <vt:lpstr>PowerPoint 演示文稿</vt:lpstr>
      <vt:lpstr>Content</vt:lpstr>
      <vt:lpstr>傅里叶</vt:lpstr>
      <vt:lpstr>傅里叶变换的提出</vt:lpstr>
      <vt:lpstr>被“怀疑” 的概念</vt:lpstr>
      <vt:lpstr>谁是对的？</vt:lpstr>
      <vt:lpstr>傅里叶&amp;拉普拉斯&amp;拉格朗日</vt:lpstr>
      <vt:lpstr>PowerPoint 演示文稿</vt:lpstr>
      <vt:lpstr>猜猜看？</vt:lpstr>
      <vt:lpstr>猜猜看？</vt:lpstr>
      <vt:lpstr>傅里叶变换的应用 </vt:lpstr>
      <vt:lpstr>傅里叶变换的应用</vt:lpstr>
      <vt:lpstr>PowerPoint 演示文稿</vt:lpstr>
      <vt:lpstr>PowerPoint 演示文稿</vt:lpstr>
      <vt:lpstr>Background 背景知识</vt:lpstr>
      <vt:lpstr>PowerPoint 演示文稿</vt:lpstr>
      <vt:lpstr>PowerPoint 演示文稿</vt:lpstr>
      <vt:lpstr>主要内容</vt:lpstr>
      <vt:lpstr>一维连续傅里叶变换</vt:lpstr>
      <vt:lpstr>傅里叶谱|F(u)|</vt:lpstr>
      <vt:lpstr>一维傅里叶变换举例</vt:lpstr>
      <vt:lpstr>PowerPoint 演示文稿</vt:lpstr>
      <vt:lpstr>PowerPoint 演示文稿</vt:lpstr>
      <vt:lpstr>PowerPoint 演示文稿</vt:lpstr>
      <vt:lpstr>Question?</vt:lpstr>
      <vt:lpstr>PowerPoint 演示文稿</vt:lpstr>
      <vt:lpstr>为什么2个?</vt:lpstr>
      <vt:lpstr>主要内容</vt:lpstr>
      <vt:lpstr>二维连续傅里叶变换 </vt:lpstr>
      <vt:lpstr>二维傅里叶变换举例</vt:lpstr>
      <vt:lpstr>二维傅里叶变换举例</vt:lpstr>
      <vt:lpstr>主要内容</vt:lpstr>
      <vt:lpstr>一维离散傅里叶变换</vt:lpstr>
      <vt:lpstr>PowerPoint 演示文稿</vt:lpstr>
      <vt:lpstr>主要内容</vt:lpstr>
      <vt:lpstr>二维离散傅里叶变换</vt:lpstr>
      <vt:lpstr>物理意义</vt:lpstr>
      <vt:lpstr>PowerPoint 演示文稿</vt:lpstr>
      <vt:lpstr>图像的Fourier变换</vt:lpstr>
      <vt:lpstr>PowerPoint 演示文稿</vt:lpstr>
      <vt:lpstr>严格成立</vt:lpstr>
      <vt:lpstr>两者的差别和关系</vt:lpstr>
      <vt:lpstr>两者的差别和关系</vt:lpstr>
      <vt:lpstr>Question?</vt:lpstr>
      <vt:lpstr>二维离散傅里叶变换</vt:lpstr>
      <vt:lpstr>练习解答</vt:lpstr>
      <vt:lpstr>练习解答</vt:lpstr>
      <vt:lpstr>PowerPoint 演示文稿</vt:lpstr>
      <vt:lpstr>PowerPoint 演示文稿</vt:lpstr>
      <vt:lpstr>PowerPoint 演示文稿</vt:lpstr>
      <vt:lpstr>二维傅里叶变换示例</vt:lpstr>
      <vt:lpstr>二维傅里叶变换示例</vt:lpstr>
      <vt:lpstr>Fourier 变换示例</vt:lpstr>
      <vt:lpstr>PowerPoint 演示文稿</vt:lpstr>
      <vt:lpstr>PowerPoint 演示文稿</vt:lpstr>
      <vt:lpstr>PowerPoint 演示文稿</vt:lpstr>
      <vt:lpstr>    二维离散Fourier正变换</vt:lpstr>
      <vt:lpstr>PowerPoint 演示文稿</vt:lpstr>
      <vt:lpstr>二维离散Fourier反变换</vt:lpstr>
      <vt:lpstr>PowerPoint 演示文稿</vt:lpstr>
      <vt:lpstr>PowerPoint 演示文稿</vt:lpstr>
      <vt:lpstr>PowerPoint 演示文稿</vt:lpstr>
      <vt:lpstr>PowerPoint 演示文稿</vt:lpstr>
      <vt:lpstr>PowerPoint 演示文稿</vt:lpstr>
      <vt:lpstr>主要内容</vt:lpstr>
      <vt:lpstr>第十章  图像变换</vt:lpstr>
    </vt:vector>
  </TitlesOfParts>
  <Company>buct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dc:title>
  <dc:subject/>
  <dc:creator>Administrator</dc:creator>
  <cp:lastModifiedBy>Administrator</cp:lastModifiedBy>
  <cp:revision>979</cp:revision>
  <dcterms:created xsi:type="dcterms:W3CDTF">2000-12-16T10:56:20Z</dcterms:created>
  <dcterms:modified xsi:type="dcterms:W3CDTF">2019-04-18T08:28:31Z</dcterms:modified>
</cp:coreProperties>
</file>